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media1.mov" ContentType="video/unknown"/>
  <Override PartName="/ppt/media/image5.jpeg" ContentType="image/jpeg"/>
  <Override PartName="/ppt/media/image6.jpeg" ContentType="image/jpeg"/>
  <Override PartName="/ppt/notesSlides/notesSlide1.xml" ContentType="application/vnd.openxmlformats-officedocument.presentationml.notesSlide+xml"/>
  <Override PartName="/ppt/media/image7.jpeg" ContentType="image/jpeg"/>
  <Override PartName="/ppt/notesSlides/notesSlide2.xml" ContentType="application/vnd.openxmlformats-officedocument.presentationml.notesSlide+xml"/>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Shape 251"/>
          <p:cNvSpPr/>
          <p:nvPr>
            <p:ph type="sldImg"/>
          </p:nvPr>
        </p:nvSpPr>
        <p:spPr>
          <a:xfrm>
            <a:off x="1143000" y="685800"/>
            <a:ext cx="4572000" cy="3429000"/>
          </a:xfrm>
          <a:prstGeom prst="rect">
            <a:avLst/>
          </a:prstGeom>
        </p:spPr>
        <p:txBody>
          <a:bodyPr/>
          <a:lstStyle/>
          <a:p>
            <a:pPr/>
          </a:p>
        </p:txBody>
      </p:sp>
      <p:sp>
        <p:nvSpPr>
          <p:cNvPr id="252" name="Shape 25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6" name="Shape 316"/>
          <p:cNvSpPr/>
          <p:nvPr>
            <p:ph type="sldImg"/>
          </p:nvPr>
        </p:nvSpPr>
        <p:spPr>
          <a:prstGeom prst="rect">
            <a:avLst/>
          </a:prstGeom>
        </p:spPr>
        <p:txBody>
          <a:bodyPr/>
          <a:lstStyle/>
          <a:p>
            <a:pPr/>
          </a:p>
        </p:txBody>
      </p:sp>
      <p:sp>
        <p:nvSpPr>
          <p:cNvPr id="317" name="Shape 317"/>
          <p:cNvSpPr/>
          <p:nvPr>
            <p:ph type="body" sz="quarter" idx="1"/>
          </p:nvPr>
        </p:nvSpPr>
        <p:spPr>
          <a:prstGeom prst="rect">
            <a:avLst/>
          </a:prstGeom>
        </p:spPr>
        <p:txBody>
          <a:bodyPr/>
          <a:lstStyle/>
          <a:p>
            <a:pPr/>
            <a:r>
              <a:t>Those that have the hardest time in the program are not the ones who came in knowing no programming. </a:t>
            </a:r>
          </a:p>
          <a:p>
            <a:pPr/>
          </a:p>
          <a:p>
            <a:pPr/>
            <a:r>
              <a:t>It’s not the ones who haven’t played around with HTML, CSS, or Javascript.</a:t>
            </a:r>
          </a:p>
          <a:p>
            <a:pPr/>
          </a:p>
          <a:p>
            <a:pPr/>
            <a:r>
              <a:t>It’s the ones who walk in thinking they either A) Know more than they do. Or B) Are experts in a completely different field. </a:t>
            </a:r>
          </a:p>
          <a:p>
            <a:pPr/>
          </a:p>
          <a:p>
            <a:pPr/>
            <a:r>
              <a:t>There is something that stops people like this from accepting the reality.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0" name="Shape 330"/>
          <p:cNvSpPr/>
          <p:nvPr>
            <p:ph type="sldImg"/>
          </p:nvPr>
        </p:nvSpPr>
        <p:spPr>
          <a:prstGeom prst="rect">
            <a:avLst/>
          </a:prstGeom>
        </p:spPr>
        <p:txBody>
          <a:bodyPr/>
          <a:lstStyle/>
          <a:p>
            <a:pPr/>
          </a:p>
        </p:txBody>
      </p:sp>
      <p:sp>
        <p:nvSpPr>
          <p:cNvPr id="331" name="Shape 331"/>
          <p:cNvSpPr/>
          <p:nvPr>
            <p:ph type="body" sz="quarter" idx="1"/>
          </p:nvPr>
        </p:nvSpPr>
        <p:spPr>
          <a:prstGeom prst="rect">
            <a:avLst/>
          </a:prstGeom>
        </p:spPr>
        <p:txBody>
          <a:bodyPr/>
          <a:lstStyle/>
          <a:p>
            <a:pPr/>
            <a:r>
              <a:t>Seriously. Don’t lose sight of this image. At first it may feel intimidating. Knowing how little you know. But relish the opportunity and take the privileges it comes with.</a:t>
            </a:r>
          </a:p>
          <a:p>
            <a:pPr/>
          </a:p>
          <a:p>
            <a:pPr/>
            <a:r>
              <a:t>You have permission to struggle. To fail. To not “get” everything immediately. </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sp>
        <p:nvSpPr>
          <p:cNvPr id="17" name="Shape 17"/>
          <p:cNvSpPr/>
          <p:nvPr/>
        </p:nvSpPr>
        <p:spPr>
          <a:xfrm>
            <a:off x="0" y="0"/>
            <a:ext cx="9144000" cy="6858000"/>
          </a:xfrm>
          <a:prstGeom prst="rect">
            <a:avLst/>
          </a:prstGeom>
          <a:solidFill>
            <a:srgbClr val="262626"/>
          </a:solidFill>
          <a:ln w="25400">
            <a:solidFill>
              <a:srgbClr val="3A5E8A"/>
            </a:solidFill>
          </a:ln>
        </p:spPr>
        <p:txBody>
          <a:bodyPr lIns="45718" tIns="45718" rIns="45718" bIns="45718" anchor="ctr"/>
          <a:lstStyle/>
          <a:p>
            <a:pPr algn="ctr">
              <a:defRPr>
                <a:solidFill>
                  <a:srgbClr val="FFFFFF"/>
                </a:solidFill>
                <a:latin typeface="+mj-lt"/>
                <a:ea typeface="+mj-ea"/>
                <a:cs typeface="+mj-cs"/>
                <a:sym typeface="Calibri"/>
              </a:defRPr>
            </a:pPr>
          </a:p>
        </p:txBody>
      </p:sp>
      <p:sp>
        <p:nvSpPr>
          <p:cNvPr id="18" name="Shape 18"/>
          <p:cNvSpPr/>
          <p:nvPr/>
        </p:nvSpPr>
        <p:spPr>
          <a:xfrm>
            <a:off x="426890" y="3737612"/>
            <a:ext cx="6335862" cy="34291"/>
          </a:xfrm>
          <a:prstGeom prst="rect">
            <a:avLst/>
          </a:prstGeom>
          <a:solidFill>
            <a:srgbClr val="FFFFFF"/>
          </a:solidFill>
          <a:ln w="12700">
            <a:miter lim="400000"/>
          </a:ln>
        </p:spPr>
        <p:txBody>
          <a:bodyPr lIns="45718" tIns="45718" rIns="45718" bIns="45718" anchor="ctr"/>
          <a:lstStyle/>
          <a:p>
            <a:pPr algn="ctr">
              <a:defRPr sz="1300">
                <a:solidFill>
                  <a:srgbClr val="FFFFFF"/>
                </a:solidFill>
                <a:latin typeface="Arial"/>
                <a:ea typeface="Arial"/>
                <a:cs typeface="Arial"/>
                <a:sym typeface="Arial"/>
              </a:defRPr>
            </a:pPr>
          </a:p>
        </p:txBody>
      </p:sp>
      <p:grpSp>
        <p:nvGrpSpPr>
          <p:cNvPr id="21" name="Group 21"/>
          <p:cNvGrpSpPr/>
          <p:nvPr/>
        </p:nvGrpSpPr>
        <p:grpSpPr>
          <a:xfrm>
            <a:off x="2831734" y="3945632"/>
            <a:ext cx="3917513" cy="486922"/>
            <a:chOff x="0" y="0"/>
            <a:chExt cx="3917511" cy="486921"/>
          </a:xfrm>
        </p:grpSpPr>
        <p:pic>
          <p:nvPicPr>
            <p:cNvPr id="19" name="image1.png"/>
            <p:cNvPicPr>
              <a:picLocks noChangeAspect="1"/>
            </p:cNvPicPr>
            <p:nvPr/>
          </p:nvPicPr>
          <p:blipFill>
            <a:blip r:embed="rId2">
              <a:extLst/>
            </a:blip>
            <a:srcRect l="39450" t="0" r="0" b="0"/>
            <a:stretch>
              <a:fillRect/>
            </a:stretch>
          </p:blipFill>
          <p:spPr>
            <a:xfrm>
              <a:off x="402618" y="-1"/>
              <a:ext cx="3514894" cy="486922"/>
            </a:xfrm>
            <a:prstGeom prst="rect">
              <a:avLst/>
            </a:prstGeom>
            <a:ln w="12700" cap="flat">
              <a:noFill/>
              <a:miter lim="400000"/>
            </a:ln>
            <a:effectLst/>
          </p:spPr>
        </p:pic>
        <p:pic>
          <p:nvPicPr>
            <p:cNvPr id="20" name="image1.png"/>
            <p:cNvPicPr>
              <a:picLocks noChangeAspect="1"/>
            </p:cNvPicPr>
            <p:nvPr/>
          </p:nvPicPr>
          <p:blipFill>
            <a:blip r:embed="rId2">
              <a:extLst/>
            </a:blip>
            <a:srcRect l="0" t="0" r="92757" b="0"/>
            <a:stretch>
              <a:fillRect/>
            </a:stretch>
          </p:blipFill>
          <p:spPr>
            <a:xfrm>
              <a:off x="0" y="-1"/>
              <a:ext cx="420452" cy="486922"/>
            </a:xfrm>
            <a:prstGeom prst="rect">
              <a:avLst/>
            </a:prstGeom>
            <a:ln w="12700" cap="flat">
              <a:noFill/>
              <a:miter lim="400000"/>
            </a:ln>
            <a:effectLst/>
          </p:spPr>
        </p:pic>
      </p:grpSp>
      <p:sp>
        <p:nvSpPr>
          <p:cNvPr id="22" name="Shape 22"/>
          <p:cNvSpPr/>
          <p:nvPr>
            <p:ph type="title"/>
          </p:nvPr>
        </p:nvSpPr>
        <p:spPr>
          <a:xfrm>
            <a:off x="390606" y="2953542"/>
            <a:ext cx="8229601" cy="871860"/>
          </a:xfrm>
          <a:prstGeom prst="rect">
            <a:avLst/>
          </a:prstGeom>
        </p:spPr>
        <p:txBody>
          <a:bodyPr/>
          <a:lstStyle>
            <a:lvl1pPr>
              <a:defRPr i="1" sz="4100">
                <a:solidFill>
                  <a:srgbClr val="FFFFFF"/>
                </a:solidFill>
              </a:defRPr>
            </a:lvl1pPr>
          </a:lstStyle>
          <a:p>
            <a:pPr/>
            <a:r>
              <a:t>Title Text</a:t>
            </a:r>
          </a:p>
        </p:txBody>
      </p:sp>
      <p:sp>
        <p:nvSpPr>
          <p:cNvPr id="23" name="Shape 23"/>
          <p:cNvSpPr/>
          <p:nvPr>
            <p:ph type="body" sz="quarter" idx="1"/>
          </p:nvPr>
        </p:nvSpPr>
        <p:spPr>
          <a:xfrm>
            <a:off x="396991" y="2504043"/>
            <a:ext cx="2700337" cy="381002"/>
          </a:xfrm>
          <a:prstGeom prst="rect">
            <a:avLst/>
          </a:prstGeom>
        </p:spPr>
        <p:txBody>
          <a:bodyPr/>
          <a:lstStyle>
            <a:lvl1pPr marL="0" indent="0">
              <a:spcBef>
                <a:spcPts val="400"/>
              </a:spcBef>
              <a:buSzTx/>
              <a:buFontTx/>
              <a:buNone/>
              <a:defRPr b="1" sz="2000">
                <a:solidFill>
                  <a:srgbClr val="FFFFFF"/>
                </a:solidFill>
                <a:latin typeface="Arial"/>
                <a:ea typeface="Arial"/>
                <a:cs typeface="Arial"/>
                <a:sym typeface="Arial"/>
              </a:defRPr>
            </a:lvl1pPr>
            <a:lvl2pPr marL="557212" indent="-214313">
              <a:spcBef>
                <a:spcPts val="400"/>
              </a:spcBef>
              <a:buFontTx/>
              <a:defRPr b="1" sz="2000">
                <a:solidFill>
                  <a:srgbClr val="FFFFFF"/>
                </a:solidFill>
                <a:latin typeface="Arial"/>
                <a:ea typeface="Arial"/>
                <a:cs typeface="Arial"/>
                <a:sym typeface="Arial"/>
              </a:defRPr>
            </a:lvl2pPr>
            <a:lvl3pPr marL="857250" indent="-171450">
              <a:spcBef>
                <a:spcPts val="400"/>
              </a:spcBef>
              <a:buFontTx/>
              <a:defRPr b="1" sz="2000">
                <a:solidFill>
                  <a:srgbClr val="FFFFFF"/>
                </a:solidFill>
                <a:latin typeface="Arial"/>
                <a:ea typeface="Arial"/>
                <a:cs typeface="Arial"/>
                <a:sym typeface="Arial"/>
              </a:defRPr>
            </a:lvl3pPr>
            <a:lvl4pPr marL="1200150" indent="-171450">
              <a:spcBef>
                <a:spcPts val="400"/>
              </a:spcBef>
              <a:buFontTx/>
              <a:defRPr b="1" sz="2000">
                <a:solidFill>
                  <a:srgbClr val="FFFFFF"/>
                </a:solidFill>
                <a:latin typeface="Arial"/>
                <a:ea typeface="Arial"/>
                <a:cs typeface="Arial"/>
                <a:sym typeface="Arial"/>
              </a:defRPr>
            </a:lvl4pPr>
            <a:lvl5pPr marL="1543050" indent="-171450">
              <a:spcBef>
                <a:spcPts val="400"/>
              </a:spcBef>
              <a:buFontTx/>
              <a:defRPr b="1" sz="2000">
                <a:solidFill>
                  <a:srgbClr val="FFFFFF"/>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24" name="Shape 24"/>
          <p:cNvSpPr/>
          <p:nvPr>
            <p:ph type="body" sz="quarter" idx="13"/>
          </p:nvPr>
        </p:nvSpPr>
        <p:spPr>
          <a:xfrm>
            <a:off x="396992" y="3998593"/>
            <a:ext cx="2270008" cy="381002"/>
          </a:xfrm>
          <a:prstGeom prst="rect">
            <a:avLst/>
          </a:prstGeom>
        </p:spPr>
        <p:txBody>
          <a:bodyPr/>
          <a:lstStyle/>
          <a:p>
            <a:pPr marL="216027" indent="-216027" defTabSz="576071">
              <a:spcBef>
                <a:spcPts val="400"/>
              </a:spcBef>
              <a:defRPr sz="2016"/>
            </a:pPr>
          </a:p>
        </p:txBody>
      </p:sp>
      <p:sp>
        <p:nvSpPr>
          <p:cNvPr id="25" name="Shape 25"/>
          <p:cNvSpPr/>
          <p:nvPr/>
        </p:nvSpPr>
        <p:spPr>
          <a:xfrm>
            <a:off x="533400" y="6531609"/>
            <a:ext cx="2787650" cy="20241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latin typeface="Arial"/>
                <a:ea typeface="Arial"/>
                <a:cs typeface="Arial"/>
                <a:sym typeface="Arial"/>
              </a:defRPr>
            </a:lvl1pPr>
          </a:lstStyle>
          <a:p>
            <a:pPr/>
            <a:r>
              <a:t>© 2016 | Coding Boot Camp - All Rights Reserved</a:t>
            </a:r>
          </a:p>
        </p:txBody>
      </p:sp>
      <p:sp>
        <p:nvSpPr>
          <p:cNvPr id="26" name="Shape 2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120" name="Shape 120"/>
          <p:cNvSpPr/>
          <p:nvPr/>
        </p:nvSpPr>
        <p:spPr>
          <a:xfrm>
            <a:off x="-5872" y="6410337"/>
            <a:ext cx="9155743" cy="457748"/>
          </a:xfrm>
          <a:prstGeom prst="rect">
            <a:avLst/>
          </a:prstGeom>
          <a:solidFill>
            <a:srgbClr val="D11034"/>
          </a:solidFill>
          <a:ln w="12700">
            <a:miter lim="400000"/>
          </a:ln>
        </p:spPr>
        <p:txBody>
          <a:bodyPr lIns="45718" tIns="45718" rIns="45718" bIns="45718" anchor="ctr"/>
          <a:lstStyle/>
          <a:p>
            <a:pPr algn="ctr">
              <a:defRPr sz="1300">
                <a:solidFill>
                  <a:srgbClr val="FFFFFF"/>
                </a:solidFill>
                <a:latin typeface="Arial"/>
                <a:ea typeface="Arial"/>
                <a:cs typeface="Arial"/>
                <a:sym typeface="Arial"/>
              </a:defRPr>
            </a:pPr>
          </a:p>
        </p:txBody>
      </p:sp>
      <p:sp>
        <p:nvSpPr>
          <p:cNvPr id="121" name="Shape 121"/>
          <p:cNvSpPr/>
          <p:nvPr/>
        </p:nvSpPr>
        <p:spPr>
          <a:xfrm>
            <a:off x="533400" y="6531609"/>
            <a:ext cx="2787650" cy="20241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latin typeface="Arial"/>
                <a:ea typeface="Arial"/>
                <a:cs typeface="Arial"/>
                <a:sym typeface="Arial"/>
              </a:defRPr>
            </a:lvl1pPr>
          </a:lstStyle>
          <a:p>
            <a:pPr/>
            <a:r>
              <a:t>© 2016 | UCFB - All Rights Reserved</a:t>
            </a:r>
          </a:p>
        </p:txBody>
      </p:sp>
      <p:sp>
        <p:nvSpPr>
          <p:cNvPr id="122" name="Shape 122"/>
          <p:cNvSpPr/>
          <p:nvPr>
            <p:ph type="title"/>
          </p:nvPr>
        </p:nvSpPr>
        <p:spPr>
          <a:prstGeom prst="rect">
            <a:avLst/>
          </a:prstGeom>
        </p:spPr>
        <p:txBody>
          <a:bodyPr/>
          <a:lstStyle>
            <a:lvl1pPr defTabSz="914400">
              <a:lnSpc>
                <a:spcPct val="90000"/>
              </a:lnSpc>
            </a:lvl1pPr>
          </a:lstStyle>
          <a:p>
            <a:pPr/>
            <a:r>
              <a:t>Title Text</a:t>
            </a:r>
          </a:p>
        </p:txBody>
      </p:sp>
      <p:sp>
        <p:nvSpPr>
          <p:cNvPr id="123" name="Shape 123"/>
          <p:cNvSpPr/>
          <p:nvPr/>
        </p:nvSpPr>
        <p:spPr>
          <a:xfrm>
            <a:off x="-1" y="653853"/>
            <a:ext cx="9144001" cy="1"/>
          </a:xfrm>
          <a:prstGeom prst="line">
            <a:avLst/>
          </a:prstGeom>
          <a:ln w="41275">
            <a:solidFill>
              <a:srgbClr val="C83232"/>
            </a:solidFill>
            <a:miter/>
          </a:ln>
        </p:spPr>
        <p:txBody>
          <a:bodyPr lIns="45718" tIns="45718" rIns="45718" bIns="45718"/>
          <a:lstStyle/>
          <a:p>
            <a:pPr/>
          </a:p>
        </p:txBody>
      </p:sp>
      <p:pic>
        <p:nvPicPr>
          <p:cNvPr id="124" name="image3.png"/>
          <p:cNvPicPr>
            <a:picLocks noChangeAspect="1"/>
          </p:cNvPicPr>
          <p:nvPr/>
        </p:nvPicPr>
        <p:blipFill>
          <a:blip r:embed="rId2">
            <a:extLst/>
          </a:blip>
          <a:stretch>
            <a:fillRect/>
          </a:stretch>
        </p:blipFill>
        <p:spPr>
          <a:xfrm>
            <a:off x="-5871" y="6410337"/>
            <a:ext cx="3968271" cy="447663"/>
          </a:xfrm>
          <a:prstGeom prst="rect">
            <a:avLst/>
          </a:prstGeom>
          <a:ln w="12700">
            <a:miter lim="400000"/>
          </a:ln>
        </p:spPr>
      </p:pic>
      <p:sp>
        <p:nvSpPr>
          <p:cNvPr id="125" name="Shape 125"/>
          <p:cNvSpPr/>
          <p:nvPr/>
        </p:nvSpPr>
        <p:spPr>
          <a:xfrm>
            <a:off x="6247493" y="6540234"/>
            <a:ext cx="2787652" cy="2024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126" name="Shape 12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Title Slide">
    <p:bg>
      <p:bgPr>
        <a:solidFill>
          <a:srgbClr val="404040"/>
        </a:solidFill>
      </p:bgPr>
    </p:bg>
    <p:spTree>
      <p:nvGrpSpPr>
        <p:cNvPr id="1" name=""/>
        <p:cNvGrpSpPr/>
        <p:nvPr/>
      </p:nvGrpSpPr>
      <p:grpSpPr>
        <a:xfrm>
          <a:off x="0" y="0"/>
          <a:ext cx="0" cy="0"/>
          <a:chOff x="0" y="0"/>
          <a:chExt cx="0" cy="0"/>
        </a:xfrm>
      </p:grpSpPr>
      <p:sp>
        <p:nvSpPr>
          <p:cNvPr id="133" name="Shape 133"/>
          <p:cNvSpPr/>
          <p:nvPr/>
        </p:nvSpPr>
        <p:spPr>
          <a:xfrm>
            <a:off x="426890" y="3737612"/>
            <a:ext cx="6335862" cy="34291"/>
          </a:xfrm>
          <a:prstGeom prst="rect">
            <a:avLst/>
          </a:prstGeom>
          <a:solidFill>
            <a:srgbClr val="FFFFFF"/>
          </a:solidFill>
          <a:ln w="12700">
            <a:miter lim="400000"/>
          </a:ln>
        </p:spPr>
        <p:txBody>
          <a:bodyPr lIns="45718" tIns="45718" rIns="45718" bIns="45718" anchor="ctr"/>
          <a:lstStyle/>
          <a:p>
            <a:pPr algn="ctr">
              <a:defRPr sz="1300">
                <a:solidFill>
                  <a:srgbClr val="FFFFFF"/>
                </a:solidFill>
                <a:latin typeface="Arial"/>
                <a:ea typeface="Arial"/>
                <a:cs typeface="Arial"/>
                <a:sym typeface="Arial"/>
              </a:defRPr>
            </a:pPr>
          </a:p>
        </p:txBody>
      </p:sp>
      <p:sp>
        <p:nvSpPr>
          <p:cNvPr id="134" name="Shape 134"/>
          <p:cNvSpPr/>
          <p:nvPr/>
        </p:nvSpPr>
        <p:spPr>
          <a:xfrm>
            <a:off x="426890" y="4019051"/>
            <a:ext cx="3535510" cy="340087"/>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chor="ctr">
            <a:normAutofit fontScale="100000" lnSpcReduction="0"/>
          </a:bodyPr>
          <a:lstStyle>
            <a:lvl1pPr>
              <a:defRPr b="1" sz="1900">
                <a:solidFill>
                  <a:srgbClr val="FFFFFF"/>
                </a:solidFill>
                <a:latin typeface="Arial"/>
                <a:ea typeface="Arial"/>
                <a:cs typeface="Arial"/>
                <a:sym typeface="Arial"/>
              </a:defRPr>
            </a:lvl1pPr>
          </a:lstStyle>
          <a:p>
            <a:pPr/>
            <a:r>
              <a:t>The Coding Bootcamp |</a:t>
            </a:r>
          </a:p>
        </p:txBody>
      </p:sp>
      <p:sp>
        <p:nvSpPr>
          <p:cNvPr id="135" name="Shape 135"/>
          <p:cNvSpPr/>
          <p:nvPr/>
        </p:nvSpPr>
        <p:spPr>
          <a:xfrm>
            <a:off x="6247493" y="6540234"/>
            <a:ext cx="2787652" cy="2024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136" name="Shape 136"/>
          <p:cNvSpPr/>
          <p:nvPr>
            <p:ph type="title"/>
          </p:nvPr>
        </p:nvSpPr>
        <p:spPr>
          <a:xfrm>
            <a:off x="390606" y="2953542"/>
            <a:ext cx="8229601" cy="871860"/>
          </a:xfrm>
          <a:prstGeom prst="rect">
            <a:avLst/>
          </a:prstGeom>
        </p:spPr>
        <p:txBody>
          <a:bodyPr/>
          <a:lstStyle>
            <a:lvl1pPr defTabSz="914400">
              <a:lnSpc>
                <a:spcPct val="90000"/>
              </a:lnSpc>
              <a:defRPr sz="4100">
                <a:solidFill>
                  <a:srgbClr val="FFFFFF"/>
                </a:solidFill>
              </a:defRPr>
            </a:lvl1pPr>
          </a:lstStyle>
          <a:p>
            <a:pPr/>
            <a:r>
              <a:t>Title Text</a:t>
            </a:r>
          </a:p>
        </p:txBody>
      </p:sp>
      <p:sp>
        <p:nvSpPr>
          <p:cNvPr id="137" name="Shape 137"/>
          <p:cNvSpPr/>
          <p:nvPr>
            <p:ph type="body" sz="quarter" idx="1"/>
          </p:nvPr>
        </p:nvSpPr>
        <p:spPr>
          <a:xfrm>
            <a:off x="3370402" y="4034787"/>
            <a:ext cx="2270008" cy="381002"/>
          </a:xfrm>
          <a:prstGeom prst="rect">
            <a:avLst/>
          </a:prstGeom>
        </p:spPr>
        <p:txBody>
          <a:bodyPr/>
          <a:lstStyle>
            <a:lvl1pPr marL="0" indent="0" defTabSz="914400">
              <a:lnSpc>
                <a:spcPct val="90000"/>
              </a:lnSpc>
              <a:spcBef>
                <a:spcPts val="1000"/>
              </a:spcBef>
              <a:buSzTx/>
              <a:buFontTx/>
              <a:buNone/>
              <a:defRPr b="1" sz="2000">
                <a:solidFill>
                  <a:srgbClr val="FFFFFF"/>
                </a:solidFill>
                <a:latin typeface="Arial"/>
                <a:ea typeface="Arial"/>
                <a:cs typeface="Arial"/>
                <a:sym typeface="Arial"/>
              </a:defRPr>
            </a:lvl1pPr>
            <a:lvl2pPr marL="685800" indent="-228600" defTabSz="914400">
              <a:lnSpc>
                <a:spcPct val="90000"/>
              </a:lnSpc>
              <a:spcBef>
                <a:spcPts val="1000"/>
              </a:spcBef>
              <a:buFontTx/>
              <a:buChar char="•"/>
              <a:defRPr b="1" sz="2000">
                <a:solidFill>
                  <a:srgbClr val="FFFFFF"/>
                </a:solidFill>
                <a:latin typeface="Arial"/>
                <a:ea typeface="Arial"/>
                <a:cs typeface="Arial"/>
                <a:sym typeface="Arial"/>
              </a:defRPr>
            </a:lvl2pPr>
            <a:lvl3pPr marL="1143000" defTabSz="914400">
              <a:lnSpc>
                <a:spcPct val="90000"/>
              </a:lnSpc>
              <a:spcBef>
                <a:spcPts val="1000"/>
              </a:spcBef>
              <a:buFontTx/>
              <a:defRPr b="1" sz="2000">
                <a:solidFill>
                  <a:srgbClr val="FFFFFF"/>
                </a:solidFill>
                <a:latin typeface="Arial"/>
                <a:ea typeface="Arial"/>
                <a:cs typeface="Arial"/>
                <a:sym typeface="Arial"/>
              </a:defRPr>
            </a:lvl3pPr>
            <a:lvl4pPr marL="1600200" indent="-228600" defTabSz="914400">
              <a:lnSpc>
                <a:spcPct val="90000"/>
              </a:lnSpc>
              <a:spcBef>
                <a:spcPts val="1000"/>
              </a:spcBef>
              <a:buFontTx/>
              <a:buChar char="•"/>
              <a:defRPr b="1" sz="2000">
                <a:solidFill>
                  <a:srgbClr val="FFFFFF"/>
                </a:solidFill>
                <a:latin typeface="Arial"/>
                <a:ea typeface="Arial"/>
                <a:cs typeface="Arial"/>
                <a:sym typeface="Arial"/>
              </a:defRPr>
            </a:lvl4pPr>
            <a:lvl5pPr marL="2057400" indent="-228600" defTabSz="914400">
              <a:lnSpc>
                <a:spcPct val="90000"/>
              </a:lnSpc>
              <a:spcBef>
                <a:spcPts val="1000"/>
              </a:spcBef>
              <a:buFontTx/>
              <a:buChar char="•"/>
              <a:defRPr b="1" sz="2000">
                <a:solidFill>
                  <a:srgbClr val="FFFFFF"/>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38" name="Shape 138"/>
          <p:cNvSpPr/>
          <p:nvPr>
            <p:ph type="body" sz="quarter" idx="13"/>
          </p:nvPr>
        </p:nvSpPr>
        <p:spPr>
          <a:xfrm>
            <a:off x="396989" y="2504043"/>
            <a:ext cx="2700341" cy="381002"/>
          </a:xfrm>
          <a:prstGeom prst="rect">
            <a:avLst/>
          </a:prstGeom>
        </p:spPr>
        <p:txBody>
          <a:bodyPr/>
          <a:lstStyle/>
          <a:p>
            <a:pPr marL="216027" indent="-216027" defTabSz="576071">
              <a:spcBef>
                <a:spcPts val="400"/>
              </a:spcBef>
              <a:defRPr sz="2016"/>
            </a:pPr>
          </a:p>
        </p:txBody>
      </p:sp>
      <p:sp>
        <p:nvSpPr>
          <p:cNvPr id="139" name="Shape 13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1_Blank">
    <p:bg>
      <p:bgPr>
        <a:solidFill>
          <a:srgbClr val="404040"/>
        </a:solidFill>
      </p:bgPr>
    </p:bg>
    <p:spTree>
      <p:nvGrpSpPr>
        <p:cNvPr id="1" name=""/>
        <p:cNvGrpSpPr/>
        <p:nvPr/>
      </p:nvGrpSpPr>
      <p:grpSpPr>
        <a:xfrm>
          <a:off x="0" y="0"/>
          <a:ext cx="0" cy="0"/>
          <a:chOff x="0" y="0"/>
          <a:chExt cx="0" cy="0"/>
        </a:xfrm>
      </p:grpSpPr>
      <p:sp>
        <p:nvSpPr>
          <p:cNvPr id="146" name="Shape 146"/>
          <p:cNvSpPr/>
          <p:nvPr/>
        </p:nvSpPr>
        <p:spPr>
          <a:xfrm>
            <a:off x="426890" y="3737612"/>
            <a:ext cx="6335862" cy="34291"/>
          </a:xfrm>
          <a:prstGeom prst="rect">
            <a:avLst/>
          </a:prstGeom>
          <a:solidFill>
            <a:srgbClr val="FFFFFF"/>
          </a:solidFill>
          <a:ln w="12700">
            <a:miter lim="400000"/>
          </a:ln>
        </p:spPr>
        <p:txBody>
          <a:bodyPr lIns="45718" tIns="45718" rIns="45718" bIns="45718" anchor="ctr"/>
          <a:lstStyle/>
          <a:p>
            <a:pPr algn="ctr">
              <a:defRPr sz="1300">
                <a:solidFill>
                  <a:srgbClr val="FFFFFF"/>
                </a:solidFill>
                <a:latin typeface="+mj-lt"/>
                <a:ea typeface="+mj-ea"/>
                <a:cs typeface="+mj-cs"/>
                <a:sym typeface="Calibri"/>
              </a:defRPr>
            </a:pPr>
          </a:p>
        </p:txBody>
      </p:sp>
      <p:sp>
        <p:nvSpPr>
          <p:cNvPr id="147" name="Shape 147"/>
          <p:cNvSpPr/>
          <p:nvPr/>
        </p:nvSpPr>
        <p:spPr>
          <a:xfrm>
            <a:off x="6247493" y="6540234"/>
            <a:ext cx="2787652" cy="2024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148" name="Shape 148"/>
          <p:cNvSpPr/>
          <p:nvPr>
            <p:ph type="title"/>
          </p:nvPr>
        </p:nvSpPr>
        <p:spPr>
          <a:xfrm>
            <a:off x="390606" y="2953542"/>
            <a:ext cx="8229601" cy="871860"/>
          </a:xfrm>
          <a:prstGeom prst="rect">
            <a:avLst/>
          </a:prstGeom>
        </p:spPr>
        <p:txBody>
          <a:bodyPr/>
          <a:lstStyle>
            <a:lvl1pPr defTabSz="914400">
              <a:lnSpc>
                <a:spcPct val="90000"/>
              </a:lnSpc>
              <a:defRPr i="1" sz="4100">
                <a:solidFill>
                  <a:srgbClr val="FFFFFF"/>
                </a:solidFill>
              </a:defRPr>
            </a:lvl1pPr>
          </a:lstStyle>
          <a:p>
            <a:pPr/>
            <a:r>
              <a:t>Title Text</a:t>
            </a:r>
          </a:p>
        </p:txBody>
      </p:sp>
      <p:sp>
        <p:nvSpPr>
          <p:cNvPr id="149" name="Shape 1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156" name="Shape 156"/>
          <p:cNvSpPr/>
          <p:nvPr/>
        </p:nvSpPr>
        <p:spPr>
          <a:xfrm>
            <a:off x="-5872" y="6410337"/>
            <a:ext cx="9155743" cy="457748"/>
          </a:xfrm>
          <a:prstGeom prst="rect">
            <a:avLst/>
          </a:prstGeom>
          <a:solidFill>
            <a:srgbClr val="595959"/>
          </a:solidFill>
          <a:ln w="12700">
            <a:miter lim="400000"/>
          </a:ln>
        </p:spPr>
        <p:txBody>
          <a:bodyPr lIns="45718" tIns="45718" rIns="45718" bIns="45718" anchor="ctr"/>
          <a:lstStyle/>
          <a:p>
            <a:pPr algn="ctr">
              <a:defRPr sz="1300">
                <a:solidFill>
                  <a:srgbClr val="FFFFFF"/>
                </a:solidFill>
                <a:latin typeface="Arial"/>
                <a:ea typeface="Arial"/>
                <a:cs typeface="Arial"/>
                <a:sym typeface="Arial"/>
              </a:defRPr>
            </a:pPr>
          </a:p>
        </p:txBody>
      </p:sp>
      <p:sp>
        <p:nvSpPr>
          <p:cNvPr id="157" name="Shape 157"/>
          <p:cNvSpPr/>
          <p:nvPr>
            <p:ph type="title"/>
          </p:nvPr>
        </p:nvSpPr>
        <p:spPr>
          <a:prstGeom prst="rect">
            <a:avLst/>
          </a:prstGeom>
        </p:spPr>
        <p:txBody>
          <a:bodyPr/>
          <a:lstStyle>
            <a:lvl1pPr defTabSz="914400">
              <a:lnSpc>
                <a:spcPct val="90000"/>
              </a:lnSpc>
            </a:lvl1pPr>
          </a:lstStyle>
          <a:p>
            <a:pPr/>
            <a:r>
              <a:t>Title Text</a:t>
            </a:r>
          </a:p>
        </p:txBody>
      </p:sp>
      <p:sp>
        <p:nvSpPr>
          <p:cNvPr id="158" name="Shape 158"/>
          <p:cNvSpPr/>
          <p:nvPr/>
        </p:nvSpPr>
        <p:spPr>
          <a:xfrm>
            <a:off x="-1" y="653853"/>
            <a:ext cx="9144001" cy="1"/>
          </a:xfrm>
          <a:prstGeom prst="line">
            <a:avLst/>
          </a:prstGeom>
          <a:ln w="41275">
            <a:solidFill>
              <a:srgbClr val="404040"/>
            </a:solidFill>
            <a:miter/>
          </a:ln>
        </p:spPr>
        <p:txBody>
          <a:bodyPr lIns="45718" tIns="45718" rIns="45718" bIns="45718"/>
          <a:lstStyle/>
          <a:p>
            <a:pPr/>
          </a:p>
        </p:txBody>
      </p:sp>
      <p:sp>
        <p:nvSpPr>
          <p:cNvPr id="159" name="Shape 159"/>
          <p:cNvSpPr/>
          <p:nvPr/>
        </p:nvSpPr>
        <p:spPr>
          <a:xfrm>
            <a:off x="6247493" y="6540234"/>
            <a:ext cx="2787652" cy="2024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160" name="Shape 16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Title Slide">
    <p:bg>
      <p:bgPr>
        <a:solidFill>
          <a:srgbClr val="BF5700"/>
        </a:solidFill>
      </p:bgPr>
    </p:bg>
    <p:spTree>
      <p:nvGrpSpPr>
        <p:cNvPr id="1" name=""/>
        <p:cNvGrpSpPr/>
        <p:nvPr/>
      </p:nvGrpSpPr>
      <p:grpSpPr>
        <a:xfrm>
          <a:off x="0" y="0"/>
          <a:ext cx="0" cy="0"/>
          <a:chOff x="0" y="0"/>
          <a:chExt cx="0" cy="0"/>
        </a:xfrm>
      </p:grpSpPr>
      <p:sp>
        <p:nvSpPr>
          <p:cNvPr id="167" name="Shape 167"/>
          <p:cNvSpPr/>
          <p:nvPr/>
        </p:nvSpPr>
        <p:spPr>
          <a:xfrm flipV="1">
            <a:off x="426891" y="3691892"/>
            <a:ext cx="6888310" cy="45721"/>
          </a:xfrm>
          <a:prstGeom prst="rect">
            <a:avLst/>
          </a:prstGeom>
          <a:solidFill>
            <a:srgbClr val="FFFFFF"/>
          </a:solidFill>
          <a:ln w="12700">
            <a:miter lim="400000"/>
          </a:ln>
        </p:spPr>
        <p:txBody>
          <a:bodyPr lIns="45718" tIns="45718" rIns="45718" bIns="45718" anchor="ctr"/>
          <a:lstStyle/>
          <a:p>
            <a:pPr algn="ctr">
              <a:defRPr sz="1300">
                <a:solidFill>
                  <a:srgbClr val="FFFFFF"/>
                </a:solidFill>
                <a:latin typeface="Arial"/>
                <a:ea typeface="Arial"/>
                <a:cs typeface="Arial"/>
                <a:sym typeface="Arial"/>
              </a:defRPr>
            </a:pPr>
          </a:p>
        </p:txBody>
      </p:sp>
      <p:sp>
        <p:nvSpPr>
          <p:cNvPr id="168" name="Shape 168"/>
          <p:cNvSpPr/>
          <p:nvPr/>
        </p:nvSpPr>
        <p:spPr>
          <a:xfrm>
            <a:off x="426892" y="4020498"/>
            <a:ext cx="4678508" cy="340086"/>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chor="ctr">
            <a:normAutofit fontScale="100000" lnSpcReduction="0"/>
          </a:bodyPr>
          <a:lstStyle>
            <a:lvl1pPr>
              <a:defRPr b="1" sz="1900">
                <a:solidFill>
                  <a:srgbClr val="FFFFFF"/>
                </a:solidFill>
                <a:latin typeface="Arial"/>
                <a:ea typeface="Arial"/>
                <a:cs typeface="Arial"/>
                <a:sym typeface="Arial"/>
              </a:defRPr>
            </a:lvl1pPr>
          </a:lstStyle>
          <a:p>
            <a:pPr/>
            <a:r>
              <a:t>The Coding Bootcamp at UT Austin | </a:t>
            </a:r>
          </a:p>
        </p:txBody>
      </p:sp>
      <p:sp>
        <p:nvSpPr>
          <p:cNvPr id="169" name="Shape 169"/>
          <p:cNvSpPr/>
          <p:nvPr/>
        </p:nvSpPr>
        <p:spPr>
          <a:xfrm>
            <a:off x="6247493" y="6540234"/>
            <a:ext cx="2787652" cy="2024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170" name="Shape 170"/>
          <p:cNvSpPr/>
          <p:nvPr>
            <p:ph type="title"/>
          </p:nvPr>
        </p:nvSpPr>
        <p:spPr>
          <a:xfrm>
            <a:off x="390606" y="2953542"/>
            <a:ext cx="8229601" cy="871860"/>
          </a:xfrm>
          <a:prstGeom prst="rect">
            <a:avLst/>
          </a:prstGeom>
        </p:spPr>
        <p:txBody>
          <a:bodyPr/>
          <a:lstStyle>
            <a:lvl1pPr defTabSz="914400">
              <a:lnSpc>
                <a:spcPct val="90000"/>
              </a:lnSpc>
              <a:defRPr sz="4100">
                <a:solidFill>
                  <a:srgbClr val="FFFFFF"/>
                </a:solidFill>
              </a:defRPr>
            </a:lvl1pPr>
          </a:lstStyle>
          <a:p>
            <a:pPr/>
            <a:r>
              <a:t>Title Text</a:t>
            </a:r>
          </a:p>
        </p:txBody>
      </p:sp>
      <p:sp>
        <p:nvSpPr>
          <p:cNvPr id="171" name="Shape 171"/>
          <p:cNvSpPr/>
          <p:nvPr>
            <p:ph type="body" sz="quarter" idx="1"/>
          </p:nvPr>
        </p:nvSpPr>
        <p:spPr>
          <a:xfrm>
            <a:off x="4953000" y="4036236"/>
            <a:ext cx="2270008" cy="381002"/>
          </a:xfrm>
          <a:prstGeom prst="rect">
            <a:avLst/>
          </a:prstGeom>
        </p:spPr>
        <p:txBody>
          <a:bodyPr/>
          <a:lstStyle>
            <a:lvl1pPr marL="0" indent="0" defTabSz="914400">
              <a:lnSpc>
                <a:spcPct val="90000"/>
              </a:lnSpc>
              <a:spcBef>
                <a:spcPts val="1000"/>
              </a:spcBef>
              <a:buSzTx/>
              <a:buFontTx/>
              <a:buNone/>
              <a:defRPr b="1" sz="1800">
                <a:solidFill>
                  <a:srgbClr val="FFFFFF"/>
                </a:solidFill>
                <a:latin typeface="Arial"/>
                <a:ea typeface="Arial"/>
                <a:cs typeface="Arial"/>
                <a:sym typeface="Arial"/>
              </a:defRPr>
            </a:lvl1pPr>
            <a:lvl2pPr marL="662938" indent="-205738" defTabSz="914400">
              <a:lnSpc>
                <a:spcPct val="90000"/>
              </a:lnSpc>
              <a:spcBef>
                <a:spcPts val="1000"/>
              </a:spcBef>
              <a:buFontTx/>
              <a:buChar char="•"/>
              <a:defRPr b="1" sz="1800">
                <a:solidFill>
                  <a:srgbClr val="FFFFFF"/>
                </a:solidFill>
                <a:latin typeface="Arial"/>
                <a:ea typeface="Arial"/>
                <a:cs typeface="Arial"/>
                <a:sym typeface="Arial"/>
              </a:defRPr>
            </a:lvl2pPr>
            <a:lvl3pPr marL="1120138" indent="-205738" defTabSz="914400">
              <a:lnSpc>
                <a:spcPct val="90000"/>
              </a:lnSpc>
              <a:spcBef>
                <a:spcPts val="1000"/>
              </a:spcBef>
              <a:buFontTx/>
              <a:defRPr b="1" sz="1800">
                <a:solidFill>
                  <a:srgbClr val="FFFFFF"/>
                </a:solidFill>
                <a:latin typeface="Arial"/>
                <a:ea typeface="Arial"/>
                <a:cs typeface="Arial"/>
                <a:sym typeface="Arial"/>
              </a:defRPr>
            </a:lvl3pPr>
            <a:lvl4pPr marL="1577338" indent="-205738" defTabSz="914400">
              <a:lnSpc>
                <a:spcPct val="90000"/>
              </a:lnSpc>
              <a:spcBef>
                <a:spcPts val="1000"/>
              </a:spcBef>
              <a:buFontTx/>
              <a:buChar char="•"/>
              <a:defRPr b="1" sz="1800">
                <a:solidFill>
                  <a:srgbClr val="FFFFFF"/>
                </a:solidFill>
                <a:latin typeface="Arial"/>
                <a:ea typeface="Arial"/>
                <a:cs typeface="Arial"/>
                <a:sym typeface="Arial"/>
              </a:defRPr>
            </a:lvl4pPr>
            <a:lvl5pPr marL="2034538" indent="-205738" defTabSz="914400">
              <a:lnSpc>
                <a:spcPct val="90000"/>
              </a:lnSpc>
              <a:spcBef>
                <a:spcPts val="1000"/>
              </a:spcBef>
              <a:buFontTx/>
              <a:buChar char="•"/>
              <a:defRPr b="1" sz="1800">
                <a:solidFill>
                  <a:srgbClr val="FFFFFF"/>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72" name="Shape 172"/>
          <p:cNvSpPr/>
          <p:nvPr>
            <p:ph type="body" sz="quarter" idx="13"/>
          </p:nvPr>
        </p:nvSpPr>
        <p:spPr>
          <a:xfrm>
            <a:off x="396989" y="2504043"/>
            <a:ext cx="2700341" cy="381002"/>
          </a:xfrm>
          <a:prstGeom prst="rect">
            <a:avLst/>
          </a:prstGeom>
        </p:spPr>
        <p:txBody>
          <a:bodyPr/>
          <a:lstStyle/>
          <a:p>
            <a:pPr marL="216027" indent="-216027" defTabSz="576071">
              <a:spcBef>
                <a:spcPts val="400"/>
              </a:spcBef>
              <a:defRPr sz="2016"/>
            </a:pPr>
          </a:p>
        </p:txBody>
      </p:sp>
      <p:pic>
        <p:nvPicPr>
          <p:cNvPr id="173" name="image4.png"/>
          <p:cNvPicPr>
            <a:picLocks noChangeAspect="1"/>
          </p:cNvPicPr>
          <p:nvPr/>
        </p:nvPicPr>
        <p:blipFill>
          <a:blip r:embed="rId2">
            <a:extLst/>
          </a:blip>
          <a:srcRect l="0" t="10220" r="0" b="0"/>
          <a:stretch>
            <a:fillRect/>
          </a:stretch>
        </p:blipFill>
        <p:spPr>
          <a:xfrm>
            <a:off x="0" y="-2"/>
            <a:ext cx="9144000" cy="560980"/>
          </a:xfrm>
          <a:prstGeom prst="rect">
            <a:avLst/>
          </a:prstGeom>
          <a:ln w="12700">
            <a:miter lim="400000"/>
          </a:ln>
        </p:spPr>
      </p:pic>
      <p:sp>
        <p:nvSpPr>
          <p:cNvPr id="174" name="Shape 17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showMasterPhAnim="1">
  <p:cSld name="1_Blank">
    <p:bg>
      <p:bgPr>
        <a:solidFill>
          <a:srgbClr val="BF5700"/>
        </a:solidFill>
      </p:bgPr>
    </p:bg>
    <p:spTree>
      <p:nvGrpSpPr>
        <p:cNvPr id="1" name=""/>
        <p:cNvGrpSpPr/>
        <p:nvPr/>
      </p:nvGrpSpPr>
      <p:grpSpPr>
        <a:xfrm>
          <a:off x="0" y="0"/>
          <a:ext cx="0" cy="0"/>
          <a:chOff x="0" y="0"/>
          <a:chExt cx="0" cy="0"/>
        </a:xfrm>
      </p:grpSpPr>
      <p:sp>
        <p:nvSpPr>
          <p:cNvPr id="181" name="Shape 181"/>
          <p:cNvSpPr/>
          <p:nvPr/>
        </p:nvSpPr>
        <p:spPr>
          <a:xfrm>
            <a:off x="426890" y="3737612"/>
            <a:ext cx="6335862" cy="34291"/>
          </a:xfrm>
          <a:prstGeom prst="rect">
            <a:avLst/>
          </a:prstGeom>
          <a:solidFill>
            <a:srgbClr val="FFFFFF"/>
          </a:solidFill>
          <a:ln w="12700">
            <a:miter lim="400000"/>
          </a:ln>
        </p:spPr>
        <p:txBody>
          <a:bodyPr lIns="45718" tIns="45718" rIns="45718" bIns="45718" anchor="ctr"/>
          <a:lstStyle/>
          <a:p>
            <a:pPr algn="ctr">
              <a:defRPr sz="1300">
                <a:solidFill>
                  <a:srgbClr val="FFFFFF"/>
                </a:solidFill>
                <a:latin typeface="+mj-lt"/>
                <a:ea typeface="+mj-ea"/>
                <a:cs typeface="+mj-cs"/>
                <a:sym typeface="Calibri"/>
              </a:defRPr>
            </a:pPr>
          </a:p>
        </p:txBody>
      </p:sp>
      <p:sp>
        <p:nvSpPr>
          <p:cNvPr id="182" name="Shape 182"/>
          <p:cNvSpPr/>
          <p:nvPr/>
        </p:nvSpPr>
        <p:spPr>
          <a:xfrm>
            <a:off x="6247493" y="6540234"/>
            <a:ext cx="2787652" cy="2024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183" name="Shape 183"/>
          <p:cNvSpPr/>
          <p:nvPr>
            <p:ph type="title"/>
          </p:nvPr>
        </p:nvSpPr>
        <p:spPr>
          <a:xfrm>
            <a:off x="390606" y="2953542"/>
            <a:ext cx="8229601" cy="871860"/>
          </a:xfrm>
          <a:prstGeom prst="rect">
            <a:avLst/>
          </a:prstGeom>
        </p:spPr>
        <p:txBody>
          <a:bodyPr/>
          <a:lstStyle>
            <a:lvl1pPr defTabSz="914400">
              <a:lnSpc>
                <a:spcPct val="90000"/>
              </a:lnSpc>
              <a:defRPr i="1" sz="4100">
                <a:solidFill>
                  <a:srgbClr val="FFFFFF"/>
                </a:solidFill>
              </a:defRPr>
            </a:lvl1pPr>
          </a:lstStyle>
          <a:p>
            <a:pPr/>
            <a:r>
              <a:t>Title Text</a:t>
            </a:r>
          </a:p>
        </p:txBody>
      </p:sp>
      <p:sp>
        <p:nvSpPr>
          <p:cNvPr id="184" name="Shape 18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191" name="Shape 191"/>
          <p:cNvSpPr/>
          <p:nvPr/>
        </p:nvSpPr>
        <p:spPr>
          <a:xfrm>
            <a:off x="-5872" y="6410337"/>
            <a:ext cx="9155743" cy="457748"/>
          </a:xfrm>
          <a:prstGeom prst="rect">
            <a:avLst/>
          </a:prstGeom>
          <a:solidFill>
            <a:srgbClr val="BF5700"/>
          </a:solidFill>
          <a:ln w="12700">
            <a:miter lim="400000"/>
          </a:ln>
        </p:spPr>
        <p:txBody>
          <a:bodyPr lIns="45718" tIns="45718" rIns="45718" bIns="45718" anchor="ctr"/>
          <a:lstStyle/>
          <a:p>
            <a:pPr algn="ctr">
              <a:defRPr sz="1300">
                <a:solidFill>
                  <a:srgbClr val="FFFFFF"/>
                </a:solidFill>
                <a:latin typeface="Arial"/>
                <a:ea typeface="Arial"/>
                <a:cs typeface="Arial"/>
                <a:sym typeface="Arial"/>
              </a:defRPr>
            </a:pPr>
          </a:p>
        </p:txBody>
      </p:sp>
      <p:sp>
        <p:nvSpPr>
          <p:cNvPr id="192" name="Shape 192"/>
          <p:cNvSpPr/>
          <p:nvPr>
            <p:ph type="title"/>
          </p:nvPr>
        </p:nvSpPr>
        <p:spPr>
          <a:prstGeom prst="rect">
            <a:avLst/>
          </a:prstGeom>
        </p:spPr>
        <p:txBody>
          <a:bodyPr/>
          <a:lstStyle>
            <a:lvl1pPr defTabSz="914400">
              <a:lnSpc>
                <a:spcPct val="90000"/>
              </a:lnSpc>
            </a:lvl1pPr>
          </a:lstStyle>
          <a:p>
            <a:pPr/>
            <a:r>
              <a:t>Title Text</a:t>
            </a:r>
          </a:p>
        </p:txBody>
      </p:sp>
      <p:sp>
        <p:nvSpPr>
          <p:cNvPr id="193" name="Shape 193"/>
          <p:cNvSpPr/>
          <p:nvPr/>
        </p:nvSpPr>
        <p:spPr>
          <a:xfrm>
            <a:off x="-1" y="653853"/>
            <a:ext cx="9144001" cy="1"/>
          </a:xfrm>
          <a:prstGeom prst="line">
            <a:avLst/>
          </a:prstGeom>
          <a:ln w="41275">
            <a:solidFill>
              <a:srgbClr val="BF5700"/>
            </a:solidFill>
            <a:miter/>
          </a:ln>
        </p:spPr>
        <p:txBody>
          <a:bodyPr lIns="45718" tIns="45718" rIns="45718" bIns="45718"/>
          <a:lstStyle/>
          <a:p>
            <a:pPr/>
          </a:p>
        </p:txBody>
      </p:sp>
      <p:sp>
        <p:nvSpPr>
          <p:cNvPr id="194" name="Shape 194"/>
          <p:cNvSpPr/>
          <p:nvPr/>
        </p:nvSpPr>
        <p:spPr>
          <a:xfrm>
            <a:off x="6247493" y="6540234"/>
            <a:ext cx="2787652" cy="2024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pic>
        <p:nvPicPr>
          <p:cNvPr id="195" name="image4.png"/>
          <p:cNvPicPr>
            <a:picLocks noChangeAspect="1"/>
          </p:cNvPicPr>
          <p:nvPr/>
        </p:nvPicPr>
        <p:blipFill>
          <a:blip r:embed="rId2">
            <a:extLst/>
          </a:blip>
          <a:srcRect l="73429" t="14128" r="0" b="0"/>
          <a:stretch>
            <a:fillRect/>
          </a:stretch>
        </p:blipFill>
        <p:spPr>
          <a:xfrm>
            <a:off x="-5871" y="6400800"/>
            <a:ext cx="2179730" cy="481356"/>
          </a:xfrm>
          <a:prstGeom prst="rect">
            <a:avLst/>
          </a:prstGeom>
          <a:ln w="12700">
            <a:miter lim="400000"/>
          </a:ln>
        </p:spPr>
      </p:pic>
      <p:sp>
        <p:nvSpPr>
          <p:cNvPr id="196" name="Shape 19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0" showMasterPhAnim="1">
  <p:cSld name="Title Slide">
    <p:bg>
      <p:bgPr>
        <a:solidFill>
          <a:srgbClr val="1E4B87"/>
        </a:solidFill>
      </p:bgPr>
    </p:bg>
    <p:spTree>
      <p:nvGrpSpPr>
        <p:cNvPr id="1" name=""/>
        <p:cNvGrpSpPr/>
        <p:nvPr/>
      </p:nvGrpSpPr>
      <p:grpSpPr>
        <a:xfrm>
          <a:off x="0" y="0"/>
          <a:ext cx="0" cy="0"/>
          <a:chOff x="0" y="0"/>
          <a:chExt cx="0" cy="0"/>
        </a:xfrm>
      </p:grpSpPr>
      <p:sp>
        <p:nvSpPr>
          <p:cNvPr id="203" name="Shape 203"/>
          <p:cNvSpPr/>
          <p:nvPr/>
        </p:nvSpPr>
        <p:spPr>
          <a:xfrm flipV="1">
            <a:off x="426891" y="3691892"/>
            <a:ext cx="6888310" cy="45721"/>
          </a:xfrm>
          <a:prstGeom prst="rect">
            <a:avLst/>
          </a:prstGeom>
          <a:solidFill>
            <a:srgbClr val="FFFFFF"/>
          </a:solidFill>
          <a:ln w="12700">
            <a:miter lim="400000"/>
          </a:ln>
        </p:spPr>
        <p:txBody>
          <a:bodyPr lIns="45718" tIns="45718" rIns="45718" bIns="45718" anchor="ctr"/>
          <a:lstStyle/>
          <a:p>
            <a:pPr algn="ctr">
              <a:defRPr sz="1300">
                <a:solidFill>
                  <a:srgbClr val="FFFFFF"/>
                </a:solidFill>
                <a:latin typeface="Arial"/>
                <a:ea typeface="Arial"/>
                <a:cs typeface="Arial"/>
                <a:sym typeface="Arial"/>
              </a:defRPr>
            </a:pPr>
          </a:p>
        </p:txBody>
      </p:sp>
      <p:sp>
        <p:nvSpPr>
          <p:cNvPr id="204" name="Shape 204"/>
          <p:cNvSpPr/>
          <p:nvPr/>
        </p:nvSpPr>
        <p:spPr>
          <a:xfrm>
            <a:off x="426892" y="4045275"/>
            <a:ext cx="4678508" cy="290533"/>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chor="ctr">
            <a:normAutofit fontScale="100000" lnSpcReduction="0"/>
          </a:bodyPr>
          <a:lstStyle>
            <a:lvl1pPr>
              <a:lnSpc>
                <a:spcPct val="90000"/>
              </a:lnSpc>
              <a:defRPr b="1" sz="1600">
                <a:solidFill>
                  <a:srgbClr val="FFFFFF"/>
                </a:solidFill>
                <a:latin typeface="Arial"/>
                <a:ea typeface="Arial"/>
                <a:cs typeface="Arial"/>
                <a:sym typeface="Arial"/>
              </a:defRPr>
            </a:lvl1pPr>
          </a:lstStyle>
          <a:p>
            <a:pPr/>
            <a:r>
              <a:t>The Coding Bootcamp at UCLA Extension  |</a:t>
            </a:r>
          </a:p>
        </p:txBody>
      </p:sp>
      <p:sp>
        <p:nvSpPr>
          <p:cNvPr id="205" name="Shape 205"/>
          <p:cNvSpPr/>
          <p:nvPr/>
        </p:nvSpPr>
        <p:spPr>
          <a:xfrm>
            <a:off x="6247493" y="6540234"/>
            <a:ext cx="2787652" cy="2024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206" name="Shape 206"/>
          <p:cNvSpPr/>
          <p:nvPr>
            <p:ph type="title"/>
          </p:nvPr>
        </p:nvSpPr>
        <p:spPr>
          <a:xfrm>
            <a:off x="390606" y="2953542"/>
            <a:ext cx="8229601" cy="871860"/>
          </a:xfrm>
          <a:prstGeom prst="rect">
            <a:avLst/>
          </a:prstGeom>
        </p:spPr>
        <p:txBody>
          <a:bodyPr/>
          <a:lstStyle>
            <a:lvl1pPr defTabSz="914400">
              <a:lnSpc>
                <a:spcPct val="90000"/>
              </a:lnSpc>
              <a:defRPr sz="4100">
                <a:solidFill>
                  <a:srgbClr val="FFFFFF"/>
                </a:solidFill>
              </a:defRPr>
            </a:lvl1pPr>
          </a:lstStyle>
          <a:p>
            <a:pPr/>
            <a:r>
              <a:t>Title Text</a:t>
            </a:r>
          </a:p>
        </p:txBody>
      </p:sp>
      <p:sp>
        <p:nvSpPr>
          <p:cNvPr id="207" name="Shape 207"/>
          <p:cNvSpPr/>
          <p:nvPr>
            <p:ph type="body" sz="quarter" idx="1"/>
          </p:nvPr>
        </p:nvSpPr>
        <p:spPr>
          <a:xfrm>
            <a:off x="4953000" y="4000041"/>
            <a:ext cx="2270008" cy="381002"/>
          </a:xfrm>
          <a:prstGeom prst="rect">
            <a:avLst/>
          </a:prstGeom>
        </p:spPr>
        <p:txBody>
          <a:bodyPr/>
          <a:lstStyle>
            <a:lvl1pPr marL="0" indent="0" defTabSz="914400">
              <a:lnSpc>
                <a:spcPct val="90000"/>
              </a:lnSpc>
              <a:spcBef>
                <a:spcPts val="1000"/>
              </a:spcBef>
              <a:buSzTx/>
              <a:buFontTx/>
              <a:buNone/>
              <a:defRPr b="1" sz="1700">
                <a:solidFill>
                  <a:srgbClr val="FFFFFF"/>
                </a:solidFill>
                <a:latin typeface="Arial"/>
                <a:ea typeface="Arial"/>
                <a:cs typeface="Arial"/>
                <a:sym typeface="Arial"/>
              </a:defRPr>
            </a:lvl1pPr>
            <a:lvl2pPr marL="651509" indent="-194309" defTabSz="914400">
              <a:lnSpc>
                <a:spcPct val="90000"/>
              </a:lnSpc>
              <a:spcBef>
                <a:spcPts val="1000"/>
              </a:spcBef>
              <a:buFontTx/>
              <a:buChar char="•"/>
              <a:defRPr b="1" sz="1700">
                <a:solidFill>
                  <a:srgbClr val="FFFFFF"/>
                </a:solidFill>
                <a:latin typeface="Arial"/>
                <a:ea typeface="Arial"/>
                <a:cs typeface="Arial"/>
                <a:sym typeface="Arial"/>
              </a:defRPr>
            </a:lvl2pPr>
            <a:lvl3pPr marL="1108710" indent="-194310" defTabSz="914400">
              <a:lnSpc>
                <a:spcPct val="90000"/>
              </a:lnSpc>
              <a:spcBef>
                <a:spcPts val="1000"/>
              </a:spcBef>
              <a:buFontTx/>
              <a:defRPr b="1" sz="1700">
                <a:solidFill>
                  <a:srgbClr val="FFFFFF"/>
                </a:solidFill>
                <a:latin typeface="Arial"/>
                <a:ea typeface="Arial"/>
                <a:cs typeface="Arial"/>
                <a:sym typeface="Arial"/>
              </a:defRPr>
            </a:lvl3pPr>
            <a:lvl4pPr marL="1565910" indent="-194310" defTabSz="914400">
              <a:lnSpc>
                <a:spcPct val="90000"/>
              </a:lnSpc>
              <a:spcBef>
                <a:spcPts val="1000"/>
              </a:spcBef>
              <a:buFontTx/>
              <a:buChar char="•"/>
              <a:defRPr b="1" sz="1700">
                <a:solidFill>
                  <a:srgbClr val="FFFFFF"/>
                </a:solidFill>
                <a:latin typeface="Arial"/>
                <a:ea typeface="Arial"/>
                <a:cs typeface="Arial"/>
                <a:sym typeface="Arial"/>
              </a:defRPr>
            </a:lvl4pPr>
            <a:lvl5pPr marL="2023110" indent="-194310" defTabSz="914400">
              <a:lnSpc>
                <a:spcPct val="90000"/>
              </a:lnSpc>
              <a:spcBef>
                <a:spcPts val="1000"/>
              </a:spcBef>
              <a:buFontTx/>
              <a:buChar char="•"/>
              <a:defRPr b="1" sz="1700">
                <a:solidFill>
                  <a:srgbClr val="FFFFFF"/>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208" name="Shape 208"/>
          <p:cNvSpPr/>
          <p:nvPr>
            <p:ph type="body" sz="quarter" idx="13"/>
          </p:nvPr>
        </p:nvSpPr>
        <p:spPr>
          <a:xfrm>
            <a:off x="396989" y="2504043"/>
            <a:ext cx="2700341" cy="381002"/>
          </a:xfrm>
          <a:prstGeom prst="rect">
            <a:avLst/>
          </a:prstGeom>
        </p:spPr>
        <p:txBody>
          <a:bodyPr/>
          <a:lstStyle/>
          <a:p>
            <a:pPr marL="216027" indent="-216027" defTabSz="576071">
              <a:spcBef>
                <a:spcPts val="400"/>
              </a:spcBef>
              <a:defRPr sz="2016"/>
            </a:pPr>
          </a:p>
        </p:txBody>
      </p:sp>
      <p:sp>
        <p:nvSpPr>
          <p:cNvPr id="209" name="Shape 209"/>
          <p:cNvSpPr/>
          <p:nvPr/>
        </p:nvSpPr>
        <p:spPr>
          <a:xfrm>
            <a:off x="0" y="225480"/>
            <a:ext cx="9144000" cy="480358"/>
          </a:xfrm>
          <a:prstGeom prst="rect">
            <a:avLst/>
          </a:prstGeom>
          <a:solidFill>
            <a:srgbClr val="FFFFFF"/>
          </a:solidFill>
          <a:ln w="12700">
            <a:miter lim="400000"/>
          </a:ln>
        </p:spPr>
        <p:txBody>
          <a:bodyPr lIns="45718" tIns="45718" rIns="45718" bIns="45718" anchor="ctr"/>
          <a:lstStyle/>
          <a:p>
            <a:pPr algn="ctr">
              <a:defRPr>
                <a:solidFill>
                  <a:srgbClr val="FFFFFF"/>
                </a:solidFill>
                <a:latin typeface="+mj-lt"/>
                <a:ea typeface="+mj-ea"/>
                <a:cs typeface="+mj-cs"/>
                <a:sym typeface="Calibri"/>
              </a:defRPr>
            </a:pPr>
          </a:p>
        </p:txBody>
      </p:sp>
      <p:pic>
        <p:nvPicPr>
          <p:cNvPr id="210" name="image5.png"/>
          <p:cNvPicPr>
            <a:picLocks noChangeAspect="1"/>
          </p:cNvPicPr>
          <p:nvPr/>
        </p:nvPicPr>
        <p:blipFill>
          <a:blip r:embed="rId2">
            <a:extLst/>
          </a:blip>
          <a:stretch>
            <a:fillRect/>
          </a:stretch>
        </p:blipFill>
        <p:spPr>
          <a:xfrm>
            <a:off x="6629400" y="236355"/>
            <a:ext cx="2256037" cy="423423"/>
          </a:xfrm>
          <a:prstGeom prst="rect">
            <a:avLst/>
          </a:prstGeom>
          <a:ln w="12700">
            <a:miter lim="400000"/>
          </a:ln>
        </p:spPr>
      </p:pic>
      <p:pic>
        <p:nvPicPr>
          <p:cNvPr id="211" name="image6.png"/>
          <p:cNvPicPr>
            <a:picLocks noChangeAspect="1"/>
          </p:cNvPicPr>
          <p:nvPr/>
        </p:nvPicPr>
        <p:blipFill>
          <a:blip r:embed="rId3">
            <a:extLst/>
          </a:blip>
          <a:stretch>
            <a:fillRect/>
          </a:stretch>
        </p:blipFill>
        <p:spPr>
          <a:xfrm>
            <a:off x="390606" y="266409"/>
            <a:ext cx="2565401" cy="363310"/>
          </a:xfrm>
          <a:prstGeom prst="rect">
            <a:avLst/>
          </a:prstGeom>
          <a:ln w="12700">
            <a:miter lim="400000"/>
          </a:ln>
        </p:spPr>
      </p:pic>
      <p:sp>
        <p:nvSpPr>
          <p:cNvPr id="212" name="Shape 21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0" showMasterPhAnim="1">
  <p:cSld name="1_Blank">
    <p:bg>
      <p:bgPr>
        <a:solidFill>
          <a:srgbClr val="1E4B87"/>
        </a:solidFill>
      </p:bgPr>
    </p:bg>
    <p:spTree>
      <p:nvGrpSpPr>
        <p:cNvPr id="1" name=""/>
        <p:cNvGrpSpPr/>
        <p:nvPr/>
      </p:nvGrpSpPr>
      <p:grpSpPr>
        <a:xfrm>
          <a:off x="0" y="0"/>
          <a:ext cx="0" cy="0"/>
          <a:chOff x="0" y="0"/>
          <a:chExt cx="0" cy="0"/>
        </a:xfrm>
      </p:grpSpPr>
      <p:sp>
        <p:nvSpPr>
          <p:cNvPr id="219" name="Shape 219"/>
          <p:cNvSpPr/>
          <p:nvPr/>
        </p:nvSpPr>
        <p:spPr>
          <a:xfrm>
            <a:off x="426890" y="3737612"/>
            <a:ext cx="6335862" cy="34291"/>
          </a:xfrm>
          <a:prstGeom prst="rect">
            <a:avLst/>
          </a:prstGeom>
          <a:solidFill>
            <a:srgbClr val="FFFFFF"/>
          </a:solidFill>
          <a:ln w="12700">
            <a:miter lim="400000"/>
          </a:ln>
        </p:spPr>
        <p:txBody>
          <a:bodyPr lIns="45718" tIns="45718" rIns="45718" bIns="45718" anchor="ctr"/>
          <a:lstStyle/>
          <a:p>
            <a:pPr algn="ctr">
              <a:defRPr sz="1300">
                <a:solidFill>
                  <a:srgbClr val="FFFFFF"/>
                </a:solidFill>
                <a:latin typeface="+mj-lt"/>
                <a:ea typeface="+mj-ea"/>
                <a:cs typeface="+mj-cs"/>
                <a:sym typeface="Calibri"/>
              </a:defRPr>
            </a:pPr>
          </a:p>
        </p:txBody>
      </p:sp>
      <p:sp>
        <p:nvSpPr>
          <p:cNvPr id="220" name="Shape 220"/>
          <p:cNvSpPr/>
          <p:nvPr/>
        </p:nvSpPr>
        <p:spPr>
          <a:xfrm>
            <a:off x="6247493" y="6540234"/>
            <a:ext cx="2787652" cy="2024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221" name="Shape 221"/>
          <p:cNvSpPr/>
          <p:nvPr>
            <p:ph type="title"/>
          </p:nvPr>
        </p:nvSpPr>
        <p:spPr>
          <a:xfrm>
            <a:off x="390606" y="2953542"/>
            <a:ext cx="8229601" cy="871860"/>
          </a:xfrm>
          <a:prstGeom prst="rect">
            <a:avLst/>
          </a:prstGeom>
        </p:spPr>
        <p:txBody>
          <a:bodyPr/>
          <a:lstStyle>
            <a:lvl1pPr defTabSz="914400">
              <a:lnSpc>
                <a:spcPct val="90000"/>
              </a:lnSpc>
              <a:defRPr i="1" sz="4100">
                <a:solidFill>
                  <a:srgbClr val="FFFFFF"/>
                </a:solidFill>
              </a:defRPr>
            </a:lvl1pPr>
          </a:lstStyle>
          <a:p>
            <a:pPr/>
            <a:r>
              <a:t>Title Text</a:t>
            </a:r>
          </a:p>
        </p:txBody>
      </p:sp>
      <p:sp>
        <p:nvSpPr>
          <p:cNvPr id="222" name="Shape 22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229" name="Shape 229"/>
          <p:cNvSpPr/>
          <p:nvPr/>
        </p:nvSpPr>
        <p:spPr>
          <a:xfrm>
            <a:off x="2514600" y="6410337"/>
            <a:ext cx="6635268" cy="457748"/>
          </a:xfrm>
          <a:prstGeom prst="rect">
            <a:avLst/>
          </a:prstGeom>
          <a:solidFill>
            <a:srgbClr val="1E4B87"/>
          </a:solidFill>
          <a:ln w="12700">
            <a:miter lim="400000"/>
          </a:ln>
        </p:spPr>
        <p:txBody>
          <a:bodyPr lIns="45718" tIns="45718" rIns="45718" bIns="45718" anchor="ctr"/>
          <a:lstStyle/>
          <a:p>
            <a:pPr algn="ctr">
              <a:defRPr sz="1300">
                <a:solidFill>
                  <a:srgbClr val="FFFFFF"/>
                </a:solidFill>
                <a:latin typeface="Arial"/>
                <a:ea typeface="Arial"/>
                <a:cs typeface="Arial"/>
                <a:sym typeface="Arial"/>
              </a:defRPr>
            </a:pPr>
          </a:p>
        </p:txBody>
      </p:sp>
      <p:sp>
        <p:nvSpPr>
          <p:cNvPr id="230" name="Shape 230"/>
          <p:cNvSpPr/>
          <p:nvPr>
            <p:ph type="title"/>
          </p:nvPr>
        </p:nvSpPr>
        <p:spPr>
          <a:prstGeom prst="rect">
            <a:avLst/>
          </a:prstGeom>
        </p:spPr>
        <p:txBody>
          <a:bodyPr/>
          <a:lstStyle>
            <a:lvl1pPr defTabSz="914400">
              <a:lnSpc>
                <a:spcPct val="90000"/>
              </a:lnSpc>
            </a:lvl1pPr>
          </a:lstStyle>
          <a:p>
            <a:pPr/>
            <a:r>
              <a:t>Title Text</a:t>
            </a:r>
          </a:p>
        </p:txBody>
      </p:sp>
      <p:sp>
        <p:nvSpPr>
          <p:cNvPr id="231" name="Shape 231"/>
          <p:cNvSpPr/>
          <p:nvPr/>
        </p:nvSpPr>
        <p:spPr>
          <a:xfrm>
            <a:off x="-1" y="653853"/>
            <a:ext cx="9144001" cy="1"/>
          </a:xfrm>
          <a:prstGeom prst="line">
            <a:avLst/>
          </a:prstGeom>
          <a:ln w="41275">
            <a:solidFill>
              <a:srgbClr val="BF5700"/>
            </a:solidFill>
            <a:miter/>
          </a:ln>
        </p:spPr>
        <p:txBody>
          <a:bodyPr lIns="45718" tIns="45718" rIns="45718" bIns="45718"/>
          <a:lstStyle/>
          <a:p>
            <a:pPr/>
          </a:p>
        </p:txBody>
      </p:sp>
      <p:sp>
        <p:nvSpPr>
          <p:cNvPr id="232" name="Shape 232"/>
          <p:cNvSpPr/>
          <p:nvPr/>
        </p:nvSpPr>
        <p:spPr>
          <a:xfrm>
            <a:off x="6247493" y="6540234"/>
            <a:ext cx="2787652" cy="2024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pic>
        <p:nvPicPr>
          <p:cNvPr id="233" name="image5.png"/>
          <p:cNvPicPr>
            <a:picLocks noChangeAspect="1"/>
          </p:cNvPicPr>
          <p:nvPr/>
        </p:nvPicPr>
        <p:blipFill>
          <a:blip r:embed="rId2">
            <a:extLst/>
          </a:blip>
          <a:stretch>
            <a:fillRect/>
          </a:stretch>
        </p:blipFill>
        <p:spPr>
          <a:xfrm>
            <a:off x="152400" y="6387212"/>
            <a:ext cx="2256037" cy="423423"/>
          </a:xfrm>
          <a:prstGeom prst="rect">
            <a:avLst/>
          </a:prstGeom>
          <a:ln w="12700">
            <a:miter lim="400000"/>
          </a:ln>
        </p:spPr>
      </p:pic>
      <p:sp>
        <p:nvSpPr>
          <p:cNvPr id="234" name="Shape 23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1_Blank">
    <p:spTree>
      <p:nvGrpSpPr>
        <p:cNvPr id="1" name=""/>
        <p:cNvGrpSpPr/>
        <p:nvPr/>
      </p:nvGrpSpPr>
      <p:grpSpPr>
        <a:xfrm>
          <a:off x="0" y="0"/>
          <a:ext cx="0" cy="0"/>
          <a:chOff x="0" y="0"/>
          <a:chExt cx="0" cy="0"/>
        </a:xfrm>
      </p:grpSpPr>
      <p:sp>
        <p:nvSpPr>
          <p:cNvPr id="33" name="Shape 33"/>
          <p:cNvSpPr/>
          <p:nvPr/>
        </p:nvSpPr>
        <p:spPr>
          <a:xfrm>
            <a:off x="0" y="0"/>
            <a:ext cx="9144000" cy="6858000"/>
          </a:xfrm>
          <a:prstGeom prst="rect">
            <a:avLst/>
          </a:prstGeom>
          <a:solidFill>
            <a:srgbClr val="262626"/>
          </a:solidFill>
          <a:ln w="25400">
            <a:solidFill>
              <a:srgbClr val="3A5E8A"/>
            </a:solidFill>
          </a:ln>
        </p:spPr>
        <p:txBody>
          <a:bodyPr lIns="45718" tIns="45718" rIns="45718" bIns="45718" anchor="ctr"/>
          <a:lstStyle/>
          <a:p>
            <a:pPr algn="ctr">
              <a:defRPr>
                <a:solidFill>
                  <a:srgbClr val="FFFFFF"/>
                </a:solidFill>
                <a:latin typeface="+mj-lt"/>
                <a:ea typeface="+mj-ea"/>
                <a:cs typeface="+mj-cs"/>
                <a:sym typeface="Calibri"/>
              </a:defRPr>
            </a:pPr>
          </a:p>
        </p:txBody>
      </p:sp>
      <p:sp>
        <p:nvSpPr>
          <p:cNvPr id="34" name="Shape 34"/>
          <p:cNvSpPr/>
          <p:nvPr/>
        </p:nvSpPr>
        <p:spPr>
          <a:xfrm>
            <a:off x="533400" y="6531609"/>
            <a:ext cx="2787650" cy="20241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latin typeface="Arial"/>
                <a:ea typeface="Arial"/>
                <a:cs typeface="Arial"/>
                <a:sym typeface="Arial"/>
              </a:defRPr>
            </a:lvl1pPr>
          </a:lstStyle>
          <a:p>
            <a:pPr/>
            <a:r>
              <a:t>© 2016 | Coding Boot Camp - All Rights Reserved</a:t>
            </a:r>
          </a:p>
        </p:txBody>
      </p:sp>
      <p:sp>
        <p:nvSpPr>
          <p:cNvPr id="35" name="Shape 35"/>
          <p:cNvSpPr/>
          <p:nvPr/>
        </p:nvSpPr>
        <p:spPr>
          <a:xfrm>
            <a:off x="426890" y="3737612"/>
            <a:ext cx="6335862" cy="34291"/>
          </a:xfrm>
          <a:prstGeom prst="rect">
            <a:avLst/>
          </a:prstGeom>
          <a:solidFill>
            <a:srgbClr val="FFFFFF"/>
          </a:solidFill>
          <a:ln w="12700">
            <a:miter lim="400000"/>
          </a:ln>
        </p:spPr>
        <p:txBody>
          <a:bodyPr lIns="45718" tIns="45718" rIns="45718" bIns="45718" anchor="ctr"/>
          <a:lstStyle/>
          <a:p>
            <a:pPr algn="ctr">
              <a:defRPr sz="1300">
                <a:solidFill>
                  <a:srgbClr val="FFFFFF"/>
                </a:solidFill>
                <a:latin typeface="+mj-lt"/>
                <a:ea typeface="+mj-ea"/>
                <a:cs typeface="+mj-cs"/>
                <a:sym typeface="Calibri"/>
              </a:defRPr>
            </a:pPr>
          </a:p>
        </p:txBody>
      </p:sp>
      <p:sp>
        <p:nvSpPr>
          <p:cNvPr id="36" name="Shape 36"/>
          <p:cNvSpPr/>
          <p:nvPr>
            <p:ph type="title"/>
          </p:nvPr>
        </p:nvSpPr>
        <p:spPr>
          <a:xfrm>
            <a:off x="390606" y="2953542"/>
            <a:ext cx="8229601" cy="871860"/>
          </a:xfrm>
          <a:prstGeom prst="rect">
            <a:avLst/>
          </a:prstGeom>
        </p:spPr>
        <p:txBody>
          <a:bodyPr/>
          <a:lstStyle>
            <a:lvl1pPr>
              <a:defRPr i="1" sz="4100">
                <a:solidFill>
                  <a:srgbClr val="FFFFFF"/>
                </a:solidFill>
              </a:defRPr>
            </a:lvl1pPr>
          </a:lstStyle>
          <a:p>
            <a:pPr/>
            <a:r>
              <a:t>Title Text</a:t>
            </a:r>
          </a:p>
        </p:txBody>
      </p:sp>
      <p:sp>
        <p:nvSpPr>
          <p:cNvPr id="37" name="Shape 3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241" name="Shape 241"/>
          <p:cNvSpPr/>
          <p:nvPr/>
        </p:nvSpPr>
        <p:spPr>
          <a:xfrm>
            <a:off x="-1" y="6418964"/>
            <a:ext cx="9155743" cy="457748"/>
          </a:xfrm>
          <a:prstGeom prst="rect">
            <a:avLst/>
          </a:prstGeom>
          <a:solidFill>
            <a:srgbClr val="1D1A36"/>
          </a:solidFill>
          <a:ln w="12700">
            <a:miter lim="400000"/>
          </a:ln>
        </p:spPr>
        <p:txBody>
          <a:bodyPr lIns="45718" tIns="45718" rIns="45718" bIns="45718" anchor="ctr"/>
          <a:lstStyle/>
          <a:p>
            <a:pPr algn="ctr">
              <a:defRPr sz="1300">
                <a:solidFill>
                  <a:srgbClr val="FFFFFF"/>
                </a:solidFill>
                <a:latin typeface="Arial"/>
                <a:ea typeface="Arial"/>
                <a:cs typeface="Arial"/>
                <a:sym typeface="Arial"/>
              </a:defRPr>
            </a:pPr>
          </a:p>
        </p:txBody>
      </p:sp>
      <p:sp>
        <p:nvSpPr>
          <p:cNvPr id="242" name="Shape 242"/>
          <p:cNvSpPr/>
          <p:nvPr>
            <p:ph type="title"/>
          </p:nvPr>
        </p:nvSpPr>
        <p:spPr>
          <a:prstGeom prst="rect">
            <a:avLst/>
          </a:prstGeom>
        </p:spPr>
        <p:txBody>
          <a:bodyPr/>
          <a:lstStyle>
            <a:lvl1pPr defTabSz="914400">
              <a:lnSpc>
                <a:spcPct val="90000"/>
              </a:lnSpc>
            </a:lvl1pPr>
          </a:lstStyle>
          <a:p>
            <a:pPr/>
            <a:r>
              <a:t>Title Text</a:t>
            </a:r>
          </a:p>
        </p:txBody>
      </p:sp>
      <p:sp>
        <p:nvSpPr>
          <p:cNvPr id="243" name="Shape 243"/>
          <p:cNvSpPr/>
          <p:nvPr/>
        </p:nvSpPr>
        <p:spPr>
          <a:xfrm>
            <a:off x="6247493" y="6540234"/>
            <a:ext cx="2787652" cy="2024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244" name="Shape 244"/>
          <p:cNvSpPr/>
          <p:nvPr/>
        </p:nvSpPr>
        <p:spPr>
          <a:xfrm>
            <a:off x="-1" y="653853"/>
            <a:ext cx="9144001" cy="1"/>
          </a:xfrm>
          <a:prstGeom prst="line">
            <a:avLst/>
          </a:prstGeom>
          <a:ln w="41275">
            <a:solidFill>
              <a:srgbClr val="C83232"/>
            </a:solidFill>
            <a:miter/>
          </a:ln>
        </p:spPr>
        <p:txBody>
          <a:bodyPr lIns="45718" tIns="45718" rIns="45718" bIns="45718"/>
          <a:lstStyle/>
          <a:p>
            <a:pPr/>
          </a:p>
        </p:txBody>
      </p:sp>
      <p:sp>
        <p:nvSpPr>
          <p:cNvPr id="245" name="Shape 24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44" name="Shape 44"/>
          <p:cNvSpPr/>
          <p:nvPr>
            <p:ph type="title"/>
          </p:nvPr>
        </p:nvSpPr>
        <p:spPr>
          <a:prstGeom prst="rect">
            <a:avLst/>
          </a:prstGeom>
        </p:spPr>
        <p:txBody>
          <a:bodyPr/>
          <a:lstStyle/>
          <a:p>
            <a:pPr/>
            <a:r>
              <a:t>Title Text</a:t>
            </a:r>
          </a:p>
        </p:txBody>
      </p:sp>
      <p:sp>
        <p:nvSpPr>
          <p:cNvPr id="45" name="Shape 4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itle Slide">
    <p:bg>
      <p:bgPr>
        <a:solidFill>
          <a:srgbClr val="404040"/>
        </a:solidFill>
      </p:bgPr>
    </p:bg>
    <p:spTree>
      <p:nvGrpSpPr>
        <p:cNvPr id="1" name=""/>
        <p:cNvGrpSpPr/>
        <p:nvPr/>
      </p:nvGrpSpPr>
      <p:grpSpPr>
        <a:xfrm>
          <a:off x="0" y="0"/>
          <a:ext cx="0" cy="0"/>
          <a:chOff x="0" y="0"/>
          <a:chExt cx="0" cy="0"/>
        </a:xfrm>
      </p:grpSpPr>
      <p:sp>
        <p:nvSpPr>
          <p:cNvPr id="52" name="Shape 52"/>
          <p:cNvSpPr/>
          <p:nvPr/>
        </p:nvSpPr>
        <p:spPr>
          <a:xfrm>
            <a:off x="0" y="0"/>
            <a:ext cx="9144000" cy="6858000"/>
          </a:xfrm>
          <a:prstGeom prst="rect">
            <a:avLst/>
          </a:prstGeom>
          <a:solidFill>
            <a:srgbClr val="1D1A36"/>
          </a:solidFill>
          <a:ln w="12700">
            <a:solidFill>
              <a:srgbClr val="42719B"/>
            </a:solidFill>
            <a:miter/>
          </a:ln>
        </p:spPr>
        <p:txBody>
          <a:bodyPr lIns="45718" tIns="45718" rIns="45718" bIns="45718" anchor="ctr"/>
          <a:lstStyle/>
          <a:p>
            <a:pPr algn="ctr">
              <a:defRPr>
                <a:solidFill>
                  <a:srgbClr val="FFFFFF"/>
                </a:solidFill>
                <a:latin typeface="+mj-lt"/>
                <a:ea typeface="+mj-ea"/>
                <a:cs typeface="+mj-cs"/>
                <a:sym typeface="Calibri"/>
              </a:defRPr>
            </a:pPr>
          </a:p>
        </p:txBody>
      </p:sp>
      <p:sp>
        <p:nvSpPr>
          <p:cNvPr id="53" name="Shape 53"/>
          <p:cNvSpPr/>
          <p:nvPr/>
        </p:nvSpPr>
        <p:spPr>
          <a:xfrm>
            <a:off x="426890" y="3737612"/>
            <a:ext cx="6335862" cy="34291"/>
          </a:xfrm>
          <a:prstGeom prst="rect">
            <a:avLst/>
          </a:prstGeom>
          <a:solidFill>
            <a:srgbClr val="FFFFFF"/>
          </a:solidFill>
          <a:ln w="12700">
            <a:miter lim="400000"/>
          </a:ln>
        </p:spPr>
        <p:txBody>
          <a:bodyPr lIns="45718" tIns="45718" rIns="45718" bIns="45718" anchor="ctr"/>
          <a:lstStyle/>
          <a:p>
            <a:pPr algn="ctr">
              <a:defRPr sz="1300">
                <a:solidFill>
                  <a:srgbClr val="FFFFFF"/>
                </a:solidFill>
                <a:latin typeface="Arial"/>
                <a:ea typeface="Arial"/>
                <a:cs typeface="Arial"/>
                <a:sym typeface="Arial"/>
              </a:defRPr>
            </a:pPr>
          </a:p>
        </p:txBody>
      </p:sp>
      <p:sp>
        <p:nvSpPr>
          <p:cNvPr id="54" name="Shape 54"/>
          <p:cNvSpPr/>
          <p:nvPr/>
        </p:nvSpPr>
        <p:spPr>
          <a:xfrm>
            <a:off x="426890" y="4019051"/>
            <a:ext cx="3535510" cy="340087"/>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chor="ctr">
            <a:normAutofit fontScale="100000" lnSpcReduction="0"/>
          </a:bodyPr>
          <a:lstStyle>
            <a:lvl1pPr>
              <a:defRPr b="1" sz="1900">
                <a:solidFill>
                  <a:srgbClr val="FFFFFF"/>
                </a:solidFill>
                <a:latin typeface="Arial"/>
                <a:ea typeface="Arial"/>
                <a:cs typeface="Arial"/>
                <a:sym typeface="Arial"/>
              </a:defRPr>
            </a:lvl1pPr>
          </a:lstStyle>
          <a:p>
            <a:pPr/>
            <a:r>
              <a:t>The Coding Bootcamp |</a:t>
            </a:r>
          </a:p>
        </p:txBody>
      </p:sp>
      <p:sp>
        <p:nvSpPr>
          <p:cNvPr id="55" name="Shape 55"/>
          <p:cNvSpPr/>
          <p:nvPr/>
        </p:nvSpPr>
        <p:spPr>
          <a:xfrm>
            <a:off x="6247493" y="6540234"/>
            <a:ext cx="2787652" cy="2024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56" name="Shape 56"/>
          <p:cNvSpPr/>
          <p:nvPr>
            <p:ph type="title"/>
          </p:nvPr>
        </p:nvSpPr>
        <p:spPr>
          <a:xfrm>
            <a:off x="390606" y="2953542"/>
            <a:ext cx="8229601" cy="871860"/>
          </a:xfrm>
          <a:prstGeom prst="rect">
            <a:avLst/>
          </a:prstGeom>
        </p:spPr>
        <p:txBody>
          <a:bodyPr/>
          <a:lstStyle>
            <a:lvl1pPr defTabSz="914400">
              <a:lnSpc>
                <a:spcPct val="90000"/>
              </a:lnSpc>
              <a:defRPr sz="4100">
                <a:solidFill>
                  <a:srgbClr val="FFFFFF"/>
                </a:solidFill>
              </a:defRPr>
            </a:lvl1pPr>
          </a:lstStyle>
          <a:p>
            <a:pPr/>
            <a:r>
              <a:t>Title Text</a:t>
            </a:r>
          </a:p>
        </p:txBody>
      </p:sp>
      <p:sp>
        <p:nvSpPr>
          <p:cNvPr id="57" name="Shape 57"/>
          <p:cNvSpPr/>
          <p:nvPr>
            <p:ph type="body" sz="quarter" idx="1"/>
          </p:nvPr>
        </p:nvSpPr>
        <p:spPr>
          <a:xfrm>
            <a:off x="3370402" y="4034787"/>
            <a:ext cx="2270008" cy="381002"/>
          </a:xfrm>
          <a:prstGeom prst="rect">
            <a:avLst/>
          </a:prstGeom>
        </p:spPr>
        <p:txBody>
          <a:bodyPr/>
          <a:lstStyle>
            <a:lvl1pPr marL="0" indent="0" defTabSz="914400">
              <a:lnSpc>
                <a:spcPct val="90000"/>
              </a:lnSpc>
              <a:spcBef>
                <a:spcPts val="1000"/>
              </a:spcBef>
              <a:buSzTx/>
              <a:buFontTx/>
              <a:buNone/>
              <a:defRPr b="1" sz="2000">
                <a:solidFill>
                  <a:srgbClr val="FFFFFF"/>
                </a:solidFill>
                <a:latin typeface="Arial"/>
                <a:ea typeface="Arial"/>
                <a:cs typeface="Arial"/>
                <a:sym typeface="Arial"/>
              </a:defRPr>
            </a:lvl1pPr>
            <a:lvl2pPr marL="685800" indent="-228600" defTabSz="914400">
              <a:lnSpc>
                <a:spcPct val="90000"/>
              </a:lnSpc>
              <a:spcBef>
                <a:spcPts val="1000"/>
              </a:spcBef>
              <a:buFontTx/>
              <a:buChar char="•"/>
              <a:defRPr b="1" sz="2000">
                <a:solidFill>
                  <a:srgbClr val="FFFFFF"/>
                </a:solidFill>
                <a:latin typeface="Arial"/>
                <a:ea typeface="Arial"/>
                <a:cs typeface="Arial"/>
                <a:sym typeface="Arial"/>
              </a:defRPr>
            </a:lvl2pPr>
            <a:lvl3pPr marL="1143000" defTabSz="914400">
              <a:lnSpc>
                <a:spcPct val="90000"/>
              </a:lnSpc>
              <a:spcBef>
                <a:spcPts val="1000"/>
              </a:spcBef>
              <a:buFontTx/>
              <a:defRPr b="1" sz="2000">
                <a:solidFill>
                  <a:srgbClr val="FFFFFF"/>
                </a:solidFill>
                <a:latin typeface="Arial"/>
                <a:ea typeface="Arial"/>
                <a:cs typeface="Arial"/>
                <a:sym typeface="Arial"/>
              </a:defRPr>
            </a:lvl3pPr>
            <a:lvl4pPr marL="1600200" indent="-228600" defTabSz="914400">
              <a:lnSpc>
                <a:spcPct val="90000"/>
              </a:lnSpc>
              <a:spcBef>
                <a:spcPts val="1000"/>
              </a:spcBef>
              <a:buFontTx/>
              <a:buChar char="•"/>
              <a:defRPr b="1" sz="2000">
                <a:solidFill>
                  <a:srgbClr val="FFFFFF"/>
                </a:solidFill>
                <a:latin typeface="Arial"/>
                <a:ea typeface="Arial"/>
                <a:cs typeface="Arial"/>
                <a:sym typeface="Arial"/>
              </a:defRPr>
            </a:lvl4pPr>
            <a:lvl5pPr marL="2057400" indent="-228600" defTabSz="914400">
              <a:lnSpc>
                <a:spcPct val="90000"/>
              </a:lnSpc>
              <a:spcBef>
                <a:spcPts val="1000"/>
              </a:spcBef>
              <a:buFontTx/>
              <a:buChar char="•"/>
              <a:defRPr b="1" sz="2000">
                <a:solidFill>
                  <a:srgbClr val="FFFFFF"/>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58" name="Shape 58"/>
          <p:cNvSpPr/>
          <p:nvPr>
            <p:ph type="body" sz="quarter" idx="13"/>
          </p:nvPr>
        </p:nvSpPr>
        <p:spPr>
          <a:xfrm>
            <a:off x="396989" y="2504043"/>
            <a:ext cx="2700341" cy="381002"/>
          </a:xfrm>
          <a:prstGeom prst="rect">
            <a:avLst/>
          </a:prstGeom>
        </p:spPr>
        <p:txBody>
          <a:bodyPr/>
          <a:lstStyle/>
          <a:p>
            <a:pPr marL="216027" indent="-216027" defTabSz="576071">
              <a:spcBef>
                <a:spcPts val="400"/>
              </a:spcBef>
              <a:defRPr sz="2016"/>
            </a:pPr>
          </a:p>
        </p:txBody>
      </p:sp>
      <p:sp>
        <p:nvSpPr>
          <p:cNvPr id="59" name="Shape 5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1_Blank">
    <p:bg>
      <p:bgPr>
        <a:solidFill>
          <a:srgbClr val="404040"/>
        </a:solidFill>
      </p:bgPr>
    </p:bg>
    <p:spTree>
      <p:nvGrpSpPr>
        <p:cNvPr id="1" name=""/>
        <p:cNvGrpSpPr/>
        <p:nvPr/>
      </p:nvGrpSpPr>
      <p:grpSpPr>
        <a:xfrm>
          <a:off x="0" y="0"/>
          <a:ext cx="0" cy="0"/>
          <a:chOff x="0" y="0"/>
          <a:chExt cx="0" cy="0"/>
        </a:xfrm>
      </p:grpSpPr>
      <p:sp>
        <p:nvSpPr>
          <p:cNvPr id="66" name="Shape 66"/>
          <p:cNvSpPr/>
          <p:nvPr/>
        </p:nvSpPr>
        <p:spPr>
          <a:xfrm>
            <a:off x="0" y="0"/>
            <a:ext cx="9144000" cy="6858000"/>
          </a:xfrm>
          <a:prstGeom prst="rect">
            <a:avLst/>
          </a:prstGeom>
          <a:solidFill>
            <a:srgbClr val="1D1A36"/>
          </a:solidFill>
          <a:ln w="12700">
            <a:solidFill>
              <a:srgbClr val="42719B"/>
            </a:solidFill>
            <a:miter/>
          </a:ln>
        </p:spPr>
        <p:txBody>
          <a:bodyPr lIns="45718" tIns="45718" rIns="45718" bIns="45718" anchor="ctr"/>
          <a:lstStyle/>
          <a:p>
            <a:pPr algn="ctr">
              <a:defRPr>
                <a:solidFill>
                  <a:srgbClr val="FFFFFF"/>
                </a:solidFill>
                <a:latin typeface="+mj-lt"/>
                <a:ea typeface="+mj-ea"/>
                <a:cs typeface="+mj-cs"/>
                <a:sym typeface="Calibri"/>
              </a:defRPr>
            </a:pPr>
          </a:p>
        </p:txBody>
      </p:sp>
      <p:sp>
        <p:nvSpPr>
          <p:cNvPr id="67" name="Shape 67"/>
          <p:cNvSpPr/>
          <p:nvPr/>
        </p:nvSpPr>
        <p:spPr>
          <a:xfrm>
            <a:off x="426890" y="3737612"/>
            <a:ext cx="6335862" cy="34291"/>
          </a:xfrm>
          <a:prstGeom prst="rect">
            <a:avLst/>
          </a:prstGeom>
          <a:solidFill>
            <a:srgbClr val="FFFFFF"/>
          </a:solidFill>
          <a:ln w="12700">
            <a:miter lim="400000"/>
          </a:ln>
        </p:spPr>
        <p:txBody>
          <a:bodyPr lIns="45718" tIns="45718" rIns="45718" bIns="45718" anchor="ctr"/>
          <a:lstStyle/>
          <a:p>
            <a:pPr algn="ctr">
              <a:defRPr sz="1300">
                <a:solidFill>
                  <a:srgbClr val="FFFFFF"/>
                </a:solidFill>
                <a:latin typeface="+mj-lt"/>
                <a:ea typeface="+mj-ea"/>
                <a:cs typeface="+mj-cs"/>
                <a:sym typeface="Calibri"/>
              </a:defRPr>
            </a:pPr>
          </a:p>
        </p:txBody>
      </p:sp>
      <p:sp>
        <p:nvSpPr>
          <p:cNvPr id="68" name="Shape 68"/>
          <p:cNvSpPr/>
          <p:nvPr/>
        </p:nvSpPr>
        <p:spPr>
          <a:xfrm>
            <a:off x="6247493" y="6540234"/>
            <a:ext cx="2787652" cy="2024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69" name="Shape 69"/>
          <p:cNvSpPr/>
          <p:nvPr>
            <p:ph type="title"/>
          </p:nvPr>
        </p:nvSpPr>
        <p:spPr>
          <a:xfrm>
            <a:off x="390606" y="2953542"/>
            <a:ext cx="8229601" cy="871860"/>
          </a:xfrm>
          <a:prstGeom prst="rect">
            <a:avLst/>
          </a:prstGeom>
        </p:spPr>
        <p:txBody>
          <a:bodyPr/>
          <a:lstStyle>
            <a:lvl1pPr defTabSz="914400">
              <a:lnSpc>
                <a:spcPct val="90000"/>
              </a:lnSpc>
              <a:defRPr i="1" sz="4100">
                <a:solidFill>
                  <a:srgbClr val="FFFFFF"/>
                </a:solidFill>
              </a:defRPr>
            </a:lvl1pPr>
          </a:lstStyle>
          <a:p>
            <a:pPr/>
            <a:r>
              <a:t>Title Text</a:t>
            </a:r>
          </a:p>
        </p:txBody>
      </p:sp>
      <p:sp>
        <p:nvSpPr>
          <p:cNvPr id="70" name="Shape 7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77" name="Shape 77"/>
          <p:cNvSpPr/>
          <p:nvPr/>
        </p:nvSpPr>
        <p:spPr>
          <a:xfrm>
            <a:off x="-1" y="6418964"/>
            <a:ext cx="9155743" cy="457748"/>
          </a:xfrm>
          <a:prstGeom prst="rect">
            <a:avLst/>
          </a:prstGeom>
          <a:solidFill>
            <a:srgbClr val="1D1A36"/>
          </a:solidFill>
          <a:ln w="12700">
            <a:miter lim="400000"/>
          </a:ln>
        </p:spPr>
        <p:txBody>
          <a:bodyPr lIns="45718" tIns="45718" rIns="45718" bIns="45718" anchor="ctr"/>
          <a:lstStyle/>
          <a:p>
            <a:pPr algn="ctr">
              <a:defRPr sz="1300">
                <a:solidFill>
                  <a:srgbClr val="FFFFFF"/>
                </a:solidFill>
                <a:latin typeface="Arial"/>
                <a:ea typeface="Arial"/>
                <a:cs typeface="Arial"/>
                <a:sym typeface="Arial"/>
              </a:defRPr>
            </a:pPr>
          </a:p>
        </p:txBody>
      </p:sp>
      <p:sp>
        <p:nvSpPr>
          <p:cNvPr id="78" name="Shape 78"/>
          <p:cNvSpPr/>
          <p:nvPr>
            <p:ph type="title"/>
          </p:nvPr>
        </p:nvSpPr>
        <p:spPr>
          <a:prstGeom prst="rect">
            <a:avLst/>
          </a:prstGeom>
        </p:spPr>
        <p:txBody>
          <a:bodyPr/>
          <a:lstStyle>
            <a:lvl1pPr defTabSz="914400">
              <a:lnSpc>
                <a:spcPct val="90000"/>
              </a:lnSpc>
            </a:lvl1pPr>
          </a:lstStyle>
          <a:p>
            <a:pPr/>
            <a:r>
              <a:t>Title Text</a:t>
            </a:r>
          </a:p>
        </p:txBody>
      </p:sp>
      <p:sp>
        <p:nvSpPr>
          <p:cNvPr id="79" name="Shape 79"/>
          <p:cNvSpPr/>
          <p:nvPr/>
        </p:nvSpPr>
        <p:spPr>
          <a:xfrm>
            <a:off x="6247493" y="6540234"/>
            <a:ext cx="2787652" cy="2024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80" name="Shape 80"/>
          <p:cNvSpPr/>
          <p:nvPr/>
        </p:nvSpPr>
        <p:spPr>
          <a:xfrm>
            <a:off x="-1" y="653853"/>
            <a:ext cx="9144001" cy="1"/>
          </a:xfrm>
          <a:prstGeom prst="line">
            <a:avLst/>
          </a:prstGeom>
          <a:ln w="41275">
            <a:solidFill>
              <a:srgbClr val="C83232"/>
            </a:solidFill>
            <a:miter/>
          </a:ln>
        </p:spPr>
        <p:txBody>
          <a:bodyPr lIns="45718" tIns="45718" rIns="45718" bIns="45718"/>
          <a:lstStyle/>
          <a:p>
            <a:pPr/>
          </a:p>
        </p:txBody>
      </p:sp>
      <p:sp>
        <p:nvSpPr>
          <p:cNvPr id="81" name="Shape 8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88" name="Shape 8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pic>
        <p:nvPicPr>
          <p:cNvPr id="95" name="image2.png"/>
          <p:cNvPicPr>
            <a:picLocks noChangeAspect="1"/>
          </p:cNvPicPr>
          <p:nvPr/>
        </p:nvPicPr>
        <p:blipFill>
          <a:blip r:embed="rId2">
            <a:extLst/>
          </a:blip>
          <a:stretch>
            <a:fillRect/>
          </a:stretch>
        </p:blipFill>
        <p:spPr>
          <a:xfrm>
            <a:off x="0" y="0"/>
            <a:ext cx="9144000" cy="6864082"/>
          </a:xfrm>
          <a:prstGeom prst="rect">
            <a:avLst/>
          </a:prstGeom>
          <a:ln w="12700">
            <a:miter lim="400000"/>
          </a:ln>
        </p:spPr>
      </p:pic>
      <p:sp>
        <p:nvSpPr>
          <p:cNvPr id="96" name="Shape 96"/>
          <p:cNvSpPr/>
          <p:nvPr/>
        </p:nvSpPr>
        <p:spPr>
          <a:xfrm>
            <a:off x="426890" y="3737612"/>
            <a:ext cx="6335862" cy="34291"/>
          </a:xfrm>
          <a:prstGeom prst="rect">
            <a:avLst/>
          </a:prstGeom>
          <a:solidFill>
            <a:srgbClr val="FFFFFF"/>
          </a:solidFill>
          <a:ln w="12700">
            <a:miter lim="400000"/>
          </a:ln>
        </p:spPr>
        <p:txBody>
          <a:bodyPr lIns="45718" tIns="45718" rIns="45718" bIns="45718" anchor="ctr"/>
          <a:lstStyle/>
          <a:p>
            <a:pPr algn="ctr">
              <a:defRPr sz="1300">
                <a:solidFill>
                  <a:srgbClr val="FFFFFF"/>
                </a:solidFill>
                <a:latin typeface="Arial"/>
                <a:ea typeface="Arial"/>
                <a:cs typeface="Arial"/>
                <a:sym typeface="Arial"/>
              </a:defRPr>
            </a:pPr>
          </a:p>
        </p:txBody>
      </p:sp>
      <p:sp>
        <p:nvSpPr>
          <p:cNvPr id="97" name="Shape 97"/>
          <p:cNvSpPr/>
          <p:nvPr/>
        </p:nvSpPr>
        <p:spPr>
          <a:xfrm>
            <a:off x="426890" y="4019051"/>
            <a:ext cx="3535510" cy="340087"/>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chor="ctr">
            <a:normAutofit fontScale="100000" lnSpcReduction="0"/>
          </a:bodyPr>
          <a:lstStyle>
            <a:lvl1pPr>
              <a:defRPr b="1" sz="1900">
                <a:solidFill>
                  <a:srgbClr val="FFFFFF"/>
                </a:solidFill>
                <a:latin typeface="Arial"/>
                <a:ea typeface="Arial"/>
                <a:cs typeface="Arial"/>
                <a:sym typeface="Arial"/>
              </a:defRPr>
            </a:lvl1pPr>
          </a:lstStyle>
          <a:p>
            <a:pPr/>
            <a:r>
              <a:t>Rutgers Coding Bootcamp |</a:t>
            </a:r>
          </a:p>
        </p:txBody>
      </p:sp>
      <p:sp>
        <p:nvSpPr>
          <p:cNvPr id="98" name="Shape 98"/>
          <p:cNvSpPr/>
          <p:nvPr/>
        </p:nvSpPr>
        <p:spPr>
          <a:xfrm>
            <a:off x="6247493" y="6540234"/>
            <a:ext cx="2787652" cy="2024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99" name="Shape 99"/>
          <p:cNvSpPr/>
          <p:nvPr>
            <p:ph type="title"/>
          </p:nvPr>
        </p:nvSpPr>
        <p:spPr>
          <a:xfrm>
            <a:off x="390606" y="2953542"/>
            <a:ext cx="8229601" cy="871860"/>
          </a:xfrm>
          <a:prstGeom prst="rect">
            <a:avLst/>
          </a:prstGeom>
        </p:spPr>
        <p:txBody>
          <a:bodyPr/>
          <a:lstStyle>
            <a:lvl1pPr defTabSz="914400">
              <a:lnSpc>
                <a:spcPct val="90000"/>
              </a:lnSpc>
              <a:defRPr sz="4100">
                <a:solidFill>
                  <a:srgbClr val="FFFFFF"/>
                </a:solidFill>
              </a:defRPr>
            </a:lvl1pPr>
          </a:lstStyle>
          <a:p>
            <a:pPr/>
            <a:r>
              <a:t>Title Text</a:t>
            </a:r>
          </a:p>
        </p:txBody>
      </p:sp>
      <p:sp>
        <p:nvSpPr>
          <p:cNvPr id="100" name="Shape 100"/>
          <p:cNvSpPr/>
          <p:nvPr>
            <p:ph type="body" sz="quarter" idx="1"/>
          </p:nvPr>
        </p:nvSpPr>
        <p:spPr>
          <a:xfrm>
            <a:off x="3962400" y="4037683"/>
            <a:ext cx="2270008" cy="381001"/>
          </a:xfrm>
          <a:prstGeom prst="rect">
            <a:avLst/>
          </a:prstGeom>
        </p:spPr>
        <p:txBody>
          <a:bodyPr/>
          <a:lstStyle>
            <a:lvl1pPr marL="0" indent="0" defTabSz="914400">
              <a:lnSpc>
                <a:spcPct val="90000"/>
              </a:lnSpc>
              <a:spcBef>
                <a:spcPts val="1000"/>
              </a:spcBef>
              <a:buSzTx/>
              <a:buFontTx/>
              <a:buNone/>
              <a:defRPr b="1" sz="2000">
                <a:solidFill>
                  <a:srgbClr val="FFFFFF"/>
                </a:solidFill>
                <a:latin typeface="Arial"/>
                <a:ea typeface="Arial"/>
                <a:cs typeface="Arial"/>
                <a:sym typeface="Arial"/>
              </a:defRPr>
            </a:lvl1pPr>
            <a:lvl2pPr marL="685800" indent="-228600" defTabSz="914400">
              <a:lnSpc>
                <a:spcPct val="90000"/>
              </a:lnSpc>
              <a:spcBef>
                <a:spcPts val="1000"/>
              </a:spcBef>
              <a:buFontTx/>
              <a:buChar char="•"/>
              <a:defRPr b="1" sz="2000">
                <a:solidFill>
                  <a:srgbClr val="FFFFFF"/>
                </a:solidFill>
                <a:latin typeface="Arial"/>
                <a:ea typeface="Arial"/>
                <a:cs typeface="Arial"/>
                <a:sym typeface="Arial"/>
              </a:defRPr>
            </a:lvl2pPr>
            <a:lvl3pPr marL="1143000" defTabSz="914400">
              <a:lnSpc>
                <a:spcPct val="90000"/>
              </a:lnSpc>
              <a:spcBef>
                <a:spcPts val="1000"/>
              </a:spcBef>
              <a:buFontTx/>
              <a:defRPr b="1" sz="2000">
                <a:solidFill>
                  <a:srgbClr val="FFFFFF"/>
                </a:solidFill>
                <a:latin typeface="Arial"/>
                <a:ea typeface="Arial"/>
                <a:cs typeface="Arial"/>
                <a:sym typeface="Arial"/>
              </a:defRPr>
            </a:lvl3pPr>
            <a:lvl4pPr marL="1600200" indent="-228600" defTabSz="914400">
              <a:lnSpc>
                <a:spcPct val="90000"/>
              </a:lnSpc>
              <a:spcBef>
                <a:spcPts val="1000"/>
              </a:spcBef>
              <a:buFontTx/>
              <a:buChar char="•"/>
              <a:defRPr b="1" sz="2000">
                <a:solidFill>
                  <a:srgbClr val="FFFFFF"/>
                </a:solidFill>
                <a:latin typeface="Arial"/>
                <a:ea typeface="Arial"/>
                <a:cs typeface="Arial"/>
                <a:sym typeface="Arial"/>
              </a:defRPr>
            </a:lvl4pPr>
            <a:lvl5pPr marL="2057400" indent="-228600" defTabSz="914400">
              <a:lnSpc>
                <a:spcPct val="90000"/>
              </a:lnSpc>
              <a:spcBef>
                <a:spcPts val="1000"/>
              </a:spcBef>
              <a:buFontTx/>
              <a:buChar char="•"/>
              <a:defRPr b="1" sz="2000">
                <a:solidFill>
                  <a:srgbClr val="FFFFFF"/>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01" name="Shape 101"/>
          <p:cNvSpPr/>
          <p:nvPr>
            <p:ph type="body" sz="quarter" idx="13"/>
          </p:nvPr>
        </p:nvSpPr>
        <p:spPr>
          <a:xfrm>
            <a:off x="396989" y="2504043"/>
            <a:ext cx="2700341" cy="381002"/>
          </a:xfrm>
          <a:prstGeom prst="rect">
            <a:avLst/>
          </a:prstGeom>
        </p:spPr>
        <p:txBody>
          <a:bodyPr/>
          <a:lstStyle/>
          <a:p>
            <a:pPr marL="216027" indent="-216027" defTabSz="576071">
              <a:spcBef>
                <a:spcPts val="400"/>
              </a:spcBef>
              <a:defRPr sz="2016"/>
            </a:pPr>
          </a:p>
        </p:txBody>
      </p:sp>
      <p:sp>
        <p:nvSpPr>
          <p:cNvPr id="102" name="Shape 10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1_Blank">
    <p:spTree>
      <p:nvGrpSpPr>
        <p:cNvPr id="1" name=""/>
        <p:cNvGrpSpPr/>
        <p:nvPr/>
      </p:nvGrpSpPr>
      <p:grpSpPr>
        <a:xfrm>
          <a:off x="0" y="0"/>
          <a:ext cx="0" cy="0"/>
          <a:chOff x="0" y="0"/>
          <a:chExt cx="0" cy="0"/>
        </a:xfrm>
      </p:grpSpPr>
      <p:pic>
        <p:nvPicPr>
          <p:cNvPr id="109" name="image2.png"/>
          <p:cNvPicPr>
            <a:picLocks noChangeAspect="1"/>
          </p:cNvPicPr>
          <p:nvPr/>
        </p:nvPicPr>
        <p:blipFill>
          <a:blip r:embed="rId2">
            <a:extLst/>
          </a:blip>
          <a:stretch>
            <a:fillRect/>
          </a:stretch>
        </p:blipFill>
        <p:spPr>
          <a:xfrm>
            <a:off x="0" y="0"/>
            <a:ext cx="9144000" cy="6864082"/>
          </a:xfrm>
          <a:prstGeom prst="rect">
            <a:avLst/>
          </a:prstGeom>
          <a:ln w="12700">
            <a:miter lim="400000"/>
          </a:ln>
        </p:spPr>
      </p:pic>
      <p:sp>
        <p:nvSpPr>
          <p:cNvPr id="110" name="Shape 110"/>
          <p:cNvSpPr/>
          <p:nvPr/>
        </p:nvSpPr>
        <p:spPr>
          <a:xfrm>
            <a:off x="426890" y="3737612"/>
            <a:ext cx="6335862" cy="34291"/>
          </a:xfrm>
          <a:prstGeom prst="rect">
            <a:avLst/>
          </a:prstGeom>
          <a:solidFill>
            <a:srgbClr val="FFFFFF"/>
          </a:solidFill>
          <a:ln w="12700">
            <a:miter lim="400000"/>
          </a:ln>
        </p:spPr>
        <p:txBody>
          <a:bodyPr lIns="45718" tIns="45718" rIns="45718" bIns="45718" anchor="ctr"/>
          <a:lstStyle/>
          <a:p>
            <a:pPr algn="ctr">
              <a:defRPr sz="1300">
                <a:solidFill>
                  <a:srgbClr val="FFFFFF"/>
                </a:solidFill>
                <a:latin typeface="+mj-lt"/>
                <a:ea typeface="+mj-ea"/>
                <a:cs typeface="+mj-cs"/>
                <a:sym typeface="Calibri"/>
              </a:defRPr>
            </a:pPr>
          </a:p>
        </p:txBody>
      </p:sp>
      <p:sp>
        <p:nvSpPr>
          <p:cNvPr id="111" name="Shape 111"/>
          <p:cNvSpPr/>
          <p:nvPr/>
        </p:nvSpPr>
        <p:spPr>
          <a:xfrm>
            <a:off x="6247493" y="6540234"/>
            <a:ext cx="2787652" cy="20241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112" name="Shape 112"/>
          <p:cNvSpPr/>
          <p:nvPr>
            <p:ph type="title"/>
          </p:nvPr>
        </p:nvSpPr>
        <p:spPr>
          <a:xfrm>
            <a:off x="390606" y="2953542"/>
            <a:ext cx="8229601" cy="871860"/>
          </a:xfrm>
          <a:prstGeom prst="rect">
            <a:avLst/>
          </a:prstGeom>
        </p:spPr>
        <p:txBody>
          <a:bodyPr/>
          <a:lstStyle>
            <a:lvl1pPr defTabSz="914400">
              <a:lnSpc>
                <a:spcPct val="90000"/>
              </a:lnSpc>
              <a:defRPr i="1" sz="4100">
                <a:solidFill>
                  <a:srgbClr val="FFFFFF"/>
                </a:solidFill>
              </a:defRPr>
            </a:lvl1pPr>
          </a:lstStyle>
          <a:p>
            <a:pPr/>
            <a:r>
              <a:t>Title Text</a:t>
            </a:r>
          </a:p>
        </p:txBody>
      </p:sp>
      <p:sp>
        <p:nvSpPr>
          <p:cNvPr id="113" name="Shape 1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 Id="rId22"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nvSpPr>
        <p:spPr>
          <a:xfrm>
            <a:off x="-1" y="653853"/>
            <a:ext cx="9144001" cy="1"/>
          </a:xfrm>
          <a:prstGeom prst="line">
            <a:avLst/>
          </a:prstGeom>
          <a:ln w="41275">
            <a:solidFill>
              <a:srgbClr val="262626"/>
            </a:solidFill>
          </a:ln>
        </p:spPr>
        <p:txBody>
          <a:bodyPr lIns="45718" tIns="45718" rIns="45718" bIns="45718"/>
          <a:lstStyle/>
          <a:p>
            <a:pPr/>
          </a:p>
        </p:txBody>
      </p:sp>
      <p:sp>
        <p:nvSpPr>
          <p:cNvPr id="3" name="Shape 3"/>
          <p:cNvSpPr/>
          <p:nvPr/>
        </p:nvSpPr>
        <p:spPr>
          <a:xfrm>
            <a:off x="-5872" y="6410337"/>
            <a:ext cx="9155743" cy="457748"/>
          </a:xfrm>
          <a:prstGeom prst="rect">
            <a:avLst/>
          </a:prstGeom>
          <a:solidFill>
            <a:srgbClr val="262626"/>
          </a:solidFill>
          <a:ln w="12700">
            <a:miter lim="400000"/>
          </a:ln>
        </p:spPr>
        <p:txBody>
          <a:bodyPr lIns="45718" tIns="45718" rIns="45718" bIns="45718" anchor="ctr"/>
          <a:lstStyle/>
          <a:p>
            <a:pPr algn="ctr">
              <a:defRPr sz="1300">
                <a:solidFill>
                  <a:srgbClr val="FFFFFF"/>
                </a:solidFill>
                <a:latin typeface="Arial"/>
                <a:ea typeface="Arial"/>
                <a:cs typeface="Arial"/>
                <a:sym typeface="Arial"/>
              </a:defRPr>
            </a:pPr>
          </a:p>
        </p:txBody>
      </p:sp>
      <p:sp>
        <p:nvSpPr>
          <p:cNvPr id="4" name="Shape 4"/>
          <p:cNvSpPr/>
          <p:nvPr/>
        </p:nvSpPr>
        <p:spPr>
          <a:xfrm>
            <a:off x="533400" y="6531609"/>
            <a:ext cx="2787650" cy="20241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latin typeface="Arial"/>
                <a:ea typeface="Arial"/>
                <a:cs typeface="Arial"/>
                <a:sym typeface="Arial"/>
              </a:defRPr>
            </a:lvl1pPr>
          </a:lstStyle>
          <a:p>
            <a:pPr/>
            <a:r>
              <a:t>© 2016 | Coding Boot Camp - All Rights Reserved</a:t>
            </a:r>
          </a:p>
        </p:txBody>
      </p:sp>
      <p:grpSp>
        <p:nvGrpSpPr>
          <p:cNvPr id="7" name="Group 7"/>
          <p:cNvGrpSpPr/>
          <p:nvPr/>
        </p:nvGrpSpPr>
        <p:grpSpPr>
          <a:xfrm>
            <a:off x="5232358" y="6411721"/>
            <a:ext cx="3917513" cy="486922"/>
            <a:chOff x="0" y="0"/>
            <a:chExt cx="3917511" cy="486921"/>
          </a:xfrm>
        </p:grpSpPr>
        <p:pic>
          <p:nvPicPr>
            <p:cNvPr id="5" name="image1.png"/>
            <p:cNvPicPr>
              <a:picLocks noChangeAspect="1"/>
            </p:cNvPicPr>
            <p:nvPr/>
          </p:nvPicPr>
          <p:blipFill>
            <a:blip r:embed="rId2">
              <a:extLst/>
            </a:blip>
            <a:srcRect l="39450" t="0" r="0" b="0"/>
            <a:stretch>
              <a:fillRect/>
            </a:stretch>
          </p:blipFill>
          <p:spPr>
            <a:xfrm>
              <a:off x="402618" y="-1"/>
              <a:ext cx="3514894" cy="486922"/>
            </a:xfrm>
            <a:prstGeom prst="rect">
              <a:avLst/>
            </a:prstGeom>
            <a:ln w="12700" cap="flat">
              <a:noFill/>
              <a:miter lim="400000"/>
            </a:ln>
            <a:effectLst/>
          </p:spPr>
        </p:pic>
        <p:pic>
          <p:nvPicPr>
            <p:cNvPr id="6" name="image1.png"/>
            <p:cNvPicPr>
              <a:picLocks noChangeAspect="1"/>
            </p:cNvPicPr>
            <p:nvPr/>
          </p:nvPicPr>
          <p:blipFill>
            <a:blip r:embed="rId2">
              <a:extLst/>
            </a:blip>
            <a:srcRect l="0" t="0" r="92757" b="0"/>
            <a:stretch>
              <a:fillRect/>
            </a:stretch>
          </p:blipFill>
          <p:spPr>
            <a:xfrm>
              <a:off x="0" y="-1"/>
              <a:ext cx="420452" cy="486922"/>
            </a:xfrm>
            <a:prstGeom prst="rect">
              <a:avLst/>
            </a:prstGeom>
            <a:ln w="12700" cap="flat">
              <a:noFill/>
              <a:miter lim="400000"/>
            </a:ln>
            <a:effectLst/>
          </p:spPr>
        </p:pic>
      </p:grpSp>
      <p:sp>
        <p:nvSpPr>
          <p:cNvPr id="8" name="Shape 8"/>
          <p:cNvSpPr/>
          <p:nvPr>
            <p:ph type="title"/>
          </p:nvPr>
        </p:nvSpPr>
        <p:spPr>
          <a:xfrm>
            <a:off x="304800" y="0"/>
            <a:ext cx="5470527" cy="65385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r>
              <a:t>Title Text</a:t>
            </a:r>
          </a:p>
        </p:txBody>
      </p:sp>
      <p:sp>
        <p:nvSpPr>
          <p:cNvPr id="9" name="Shape 9"/>
          <p:cNvSpPr/>
          <p:nvPr>
            <p:ph type="body" idx="1"/>
          </p:nvPr>
        </p:nvSpPr>
        <p:spPr>
          <a:xfrm>
            <a:off x="5103812" y="2438400"/>
            <a:ext cx="3581401" cy="44196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0" name="Shape 10"/>
          <p:cNvSpPr/>
          <p:nvPr>
            <p:ph type="sldNum" sz="quarter" idx="2"/>
          </p:nvPr>
        </p:nvSpPr>
        <p:spPr>
          <a:xfrm>
            <a:off x="6329180" y="6247131"/>
            <a:ext cx="224020" cy="218439"/>
          </a:xfrm>
          <a:prstGeom prst="rect">
            <a:avLst/>
          </a:prstGeom>
          <a:ln w="12700">
            <a:miter lim="400000"/>
          </a:ln>
        </p:spPr>
        <p:txBody>
          <a:bodyPr wrap="none" lIns="45718" tIns="45718" rIns="45718" bIns="45718" anchor="ctr">
            <a:spAutoFit/>
          </a:bodyPr>
          <a:lstStyle>
            <a:lvl1pPr algn="r">
              <a:defRPr sz="900">
                <a:solidFill>
                  <a:srgbClr val="888888"/>
                </a:solidFill>
                <a:latin typeface="+mj-lt"/>
                <a:ea typeface="+mj-ea"/>
                <a:cs typeface="+mj-cs"/>
                <a:sym typeface="Calibri"/>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Lst>
  <p:transition xmlns:p14="http://schemas.microsoft.com/office/powerpoint/2010/main" spd="med" advClick="1"/>
  <p:txStyles>
    <p:titleStyle>
      <a:lvl1pPr marL="0" marR="0" indent="0" algn="l" defTabSz="685800" rtl="0" latinLnBrk="0">
        <a:lnSpc>
          <a:spcPct val="100000"/>
        </a:lnSpc>
        <a:spcBef>
          <a:spcPts val="0"/>
        </a:spcBef>
        <a:spcAft>
          <a:spcPts val="0"/>
        </a:spcAft>
        <a:buClrTx/>
        <a:buSzTx/>
        <a:buFontTx/>
        <a:buNone/>
        <a:tabLst/>
        <a:defRPr b="1" baseline="0" cap="none" i="0" spc="0" strike="noStrike" sz="2400" u="none">
          <a:ln>
            <a:noFill/>
          </a:ln>
          <a:solidFill>
            <a:srgbClr val="000000"/>
          </a:solidFill>
          <a:uFillTx/>
          <a:latin typeface="Arial"/>
          <a:ea typeface="Arial"/>
          <a:cs typeface="Arial"/>
          <a:sym typeface="Arial"/>
        </a:defRPr>
      </a:lvl1pPr>
      <a:lvl2pPr marL="0" marR="0" indent="0" algn="l" defTabSz="685800" rtl="0" latinLnBrk="0">
        <a:lnSpc>
          <a:spcPct val="100000"/>
        </a:lnSpc>
        <a:spcBef>
          <a:spcPts val="0"/>
        </a:spcBef>
        <a:spcAft>
          <a:spcPts val="0"/>
        </a:spcAft>
        <a:buClrTx/>
        <a:buSzTx/>
        <a:buFontTx/>
        <a:buNone/>
        <a:tabLst/>
        <a:defRPr b="1" baseline="0" cap="none" i="0" spc="0" strike="noStrike" sz="2400" u="none">
          <a:ln>
            <a:noFill/>
          </a:ln>
          <a:solidFill>
            <a:srgbClr val="000000"/>
          </a:solidFill>
          <a:uFillTx/>
          <a:latin typeface="Arial"/>
          <a:ea typeface="Arial"/>
          <a:cs typeface="Arial"/>
          <a:sym typeface="Arial"/>
        </a:defRPr>
      </a:lvl2pPr>
      <a:lvl3pPr marL="0" marR="0" indent="0" algn="l" defTabSz="685800" rtl="0" latinLnBrk="0">
        <a:lnSpc>
          <a:spcPct val="100000"/>
        </a:lnSpc>
        <a:spcBef>
          <a:spcPts val="0"/>
        </a:spcBef>
        <a:spcAft>
          <a:spcPts val="0"/>
        </a:spcAft>
        <a:buClrTx/>
        <a:buSzTx/>
        <a:buFontTx/>
        <a:buNone/>
        <a:tabLst/>
        <a:defRPr b="1" baseline="0" cap="none" i="0" spc="0" strike="noStrike" sz="2400" u="none">
          <a:ln>
            <a:noFill/>
          </a:ln>
          <a:solidFill>
            <a:srgbClr val="000000"/>
          </a:solidFill>
          <a:uFillTx/>
          <a:latin typeface="Arial"/>
          <a:ea typeface="Arial"/>
          <a:cs typeface="Arial"/>
          <a:sym typeface="Arial"/>
        </a:defRPr>
      </a:lvl3pPr>
      <a:lvl4pPr marL="0" marR="0" indent="0" algn="l" defTabSz="685800" rtl="0" latinLnBrk="0">
        <a:lnSpc>
          <a:spcPct val="100000"/>
        </a:lnSpc>
        <a:spcBef>
          <a:spcPts val="0"/>
        </a:spcBef>
        <a:spcAft>
          <a:spcPts val="0"/>
        </a:spcAft>
        <a:buClrTx/>
        <a:buSzTx/>
        <a:buFontTx/>
        <a:buNone/>
        <a:tabLst/>
        <a:defRPr b="1" baseline="0" cap="none" i="0" spc="0" strike="noStrike" sz="2400" u="none">
          <a:ln>
            <a:noFill/>
          </a:ln>
          <a:solidFill>
            <a:srgbClr val="000000"/>
          </a:solidFill>
          <a:uFillTx/>
          <a:latin typeface="Arial"/>
          <a:ea typeface="Arial"/>
          <a:cs typeface="Arial"/>
          <a:sym typeface="Arial"/>
        </a:defRPr>
      </a:lvl4pPr>
      <a:lvl5pPr marL="0" marR="0" indent="0" algn="l" defTabSz="685800" rtl="0" latinLnBrk="0">
        <a:lnSpc>
          <a:spcPct val="100000"/>
        </a:lnSpc>
        <a:spcBef>
          <a:spcPts val="0"/>
        </a:spcBef>
        <a:spcAft>
          <a:spcPts val="0"/>
        </a:spcAft>
        <a:buClrTx/>
        <a:buSzTx/>
        <a:buFontTx/>
        <a:buNone/>
        <a:tabLst/>
        <a:defRPr b="1" baseline="0" cap="none" i="0" spc="0" strike="noStrike" sz="2400" u="none">
          <a:ln>
            <a:noFill/>
          </a:ln>
          <a:solidFill>
            <a:srgbClr val="000000"/>
          </a:solidFill>
          <a:uFillTx/>
          <a:latin typeface="Arial"/>
          <a:ea typeface="Arial"/>
          <a:cs typeface="Arial"/>
          <a:sym typeface="Arial"/>
        </a:defRPr>
      </a:lvl5pPr>
      <a:lvl6pPr marL="0" marR="0" indent="0" algn="l" defTabSz="685800" rtl="0" latinLnBrk="0">
        <a:lnSpc>
          <a:spcPct val="100000"/>
        </a:lnSpc>
        <a:spcBef>
          <a:spcPts val="0"/>
        </a:spcBef>
        <a:spcAft>
          <a:spcPts val="0"/>
        </a:spcAft>
        <a:buClrTx/>
        <a:buSzTx/>
        <a:buFontTx/>
        <a:buNone/>
        <a:tabLst/>
        <a:defRPr b="1" baseline="0" cap="none" i="0" spc="0" strike="noStrike" sz="2400" u="none">
          <a:ln>
            <a:noFill/>
          </a:ln>
          <a:solidFill>
            <a:srgbClr val="000000"/>
          </a:solidFill>
          <a:uFillTx/>
          <a:latin typeface="Arial"/>
          <a:ea typeface="Arial"/>
          <a:cs typeface="Arial"/>
          <a:sym typeface="Arial"/>
        </a:defRPr>
      </a:lvl6pPr>
      <a:lvl7pPr marL="0" marR="0" indent="0" algn="l" defTabSz="685800" rtl="0" latinLnBrk="0">
        <a:lnSpc>
          <a:spcPct val="100000"/>
        </a:lnSpc>
        <a:spcBef>
          <a:spcPts val="0"/>
        </a:spcBef>
        <a:spcAft>
          <a:spcPts val="0"/>
        </a:spcAft>
        <a:buClrTx/>
        <a:buSzTx/>
        <a:buFontTx/>
        <a:buNone/>
        <a:tabLst/>
        <a:defRPr b="1" baseline="0" cap="none" i="0" spc="0" strike="noStrike" sz="2400" u="none">
          <a:ln>
            <a:noFill/>
          </a:ln>
          <a:solidFill>
            <a:srgbClr val="000000"/>
          </a:solidFill>
          <a:uFillTx/>
          <a:latin typeface="Arial"/>
          <a:ea typeface="Arial"/>
          <a:cs typeface="Arial"/>
          <a:sym typeface="Arial"/>
        </a:defRPr>
      </a:lvl7pPr>
      <a:lvl8pPr marL="0" marR="0" indent="0" algn="l" defTabSz="685800" rtl="0" latinLnBrk="0">
        <a:lnSpc>
          <a:spcPct val="100000"/>
        </a:lnSpc>
        <a:spcBef>
          <a:spcPts val="0"/>
        </a:spcBef>
        <a:spcAft>
          <a:spcPts val="0"/>
        </a:spcAft>
        <a:buClrTx/>
        <a:buSzTx/>
        <a:buFontTx/>
        <a:buNone/>
        <a:tabLst/>
        <a:defRPr b="1" baseline="0" cap="none" i="0" spc="0" strike="noStrike" sz="2400" u="none">
          <a:ln>
            <a:noFill/>
          </a:ln>
          <a:solidFill>
            <a:srgbClr val="000000"/>
          </a:solidFill>
          <a:uFillTx/>
          <a:latin typeface="Arial"/>
          <a:ea typeface="Arial"/>
          <a:cs typeface="Arial"/>
          <a:sym typeface="Arial"/>
        </a:defRPr>
      </a:lvl8pPr>
      <a:lvl9pPr marL="0" marR="0" indent="0" algn="l" defTabSz="685800" rtl="0" latinLnBrk="0">
        <a:lnSpc>
          <a:spcPct val="100000"/>
        </a:lnSpc>
        <a:spcBef>
          <a:spcPts val="0"/>
        </a:spcBef>
        <a:spcAft>
          <a:spcPts val="0"/>
        </a:spcAft>
        <a:buClrTx/>
        <a:buSzTx/>
        <a:buFontTx/>
        <a:buNone/>
        <a:tabLst/>
        <a:defRPr b="1" baseline="0" cap="none" i="0" spc="0" strike="noStrike" sz="2400" u="none">
          <a:ln>
            <a:noFill/>
          </a:ln>
          <a:solidFill>
            <a:srgbClr val="000000"/>
          </a:solidFill>
          <a:uFillTx/>
          <a:latin typeface="Arial"/>
          <a:ea typeface="Arial"/>
          <a:cs typeface="Arial"/>
          <a:sym typeface="Arial"/>
        </a:defRPr>
      </a:lvl9pPr>
    </p:titleStyle>
    <p:bodyStyle>
      <a:lvl1pPr marL="257175" marR="0" indent="-257175"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1pPr>
      <a:lvl2pPr marL="587828" marR="0" indent="-244928"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2pPr>
      <a:lvl3pPr marL="914400" marR="0" indent="-22860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3pPr>
      <a:lvl4pPr marL="1303019" marR="0" indent="-274319"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4pPr>
      <a:lvl5pPr marL="1645920" marR="0" indent="-274319"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5pPr>
      <a:lvl6pPr marL="19888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6pPr>
      <a:lvl7pPr marL="23317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7pPr>
      <a:lvl8pPr marL="26746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8pPr>
      <a:lvl9pPr marL="30175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e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e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e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jpe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jpe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jpe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jpe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gif"/><Relationship Id="rId3" Type="http://schemas.openxmlformats.org/officeDocument/2006/relationships/hyperlink" Target="http://lmgtfy.com/?q=google+fu" TargetMode="Externa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jpe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jpe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jpeg"/><Relationship Id="rId3" Type="http://schemas.openxmlformats.org/officeDocument/2006/relationships/image" Target="../media/image1.tif"/><Relationship Id="rId4" Type="http://schemas.openxmlformats.org/officeDocument/2006/relationships/image" Target="../media/image2.tif"/><Relationship Id="rId5" Type="http://schemas.openxmlformats.org/officeDocument/2006/relationships/image" Target="../media/image3.jpe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 Id="rId3" Type="http://schemas.openxmlformats.org/officeDocument/2006/relationships/image" Target="../media/image16.jpe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 Id="rId3" Type="http://schemas.openxmlformats.org/officeDocument/2006/relationships/hyperlink" Target="https://www.youtube.com/watch?v=ieb6Svbc10E&amp;index=1&amp;list=PLgJ8UgkiorCnMLsUevoQRxH8t9bt7ne14" TargetMode="External"/></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jpeg"/></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4.jpeg"/><Relationship Id="rId3" Type="http://schemas.openxmlformats.org/officeDocument/2006/relationships/video" Target="../media/media1.mov"/><Relationship Id="rId4" Type="http://schemas.microsoft.com/office/2007/relationships/media" Target="../media/media1.mov"/><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e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4" name="Shape 254"/>
          <p:cNvSpPr/>
          <p:nvPr>
            <p:ph type="title"/>
          </p:nvPr>
        </p:nvSpPr>
        <p:spPr>
          <a:xfrm>
            <a:off x="390606" y="2953542"/>
            <a:ext cx="8229601" cy="871859"/>
          </a:xfrm>
          <a:prstGeom prst="rect">
            <a:avLst/>
          </a:prstGeom>
        </p:spPr>
        <p:txBody>
          <a:bodyPr/>
          <a:lstStyle>
            <a:lvl1pPr>
              <a:defRPr i="1"/>
            </a:lvl1pPr>
          </a:lstStyle>
          <a:p>
            <a:pPr/>
            <a:r>
              <a:t>The Zen of Coding</a:t>
            </a:r>
          </a:p>
        </p:txBody>
      </p:sp>
      <p:sp>
        <p:nvSpPr>
          <p:cNvPr id="255" name="Shape 255"/>
          <p:cNvSpPr/>
          <p:nvPr>
            <p:ph type="body" sz="quarter" idx="1"/>
          </p:nvPr>
        </p:nvSpPr>
        <p:spPr>
          <a:xfrm>
            <a:off x="3205302" y="4034787"/>
            <a:ext cx="2270008" cy="381002"/>
          </a:xfrm>
          <a:prstGeom prst="rect">
            <a:avLst/>
          </a:prstGeom>
        </p:spPr>
        <p:txBody>
          <a:bodyPr/>
          <a:lstStyle/>
          <a:p>
            <a:pPr/>
            <a:r>
              <a:t>Savannah</a:t>
            </a:r>
          </a:p>
        </p:txBody>
      </p:sp>
      <p:sp>
        <p:nvSpPr>
          <p:cNvPr id="256" name="Shape 256"/>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defTabSz="914400">
              <a:lnSpc>
                <a:spcPct val="90000"/>
              </a:lnSpc>
              <a:spcBef>
                <a:spcPts val="1000"/>
              </a:spcBef>
              <a:buSzTx/>
              <a:buNone/>
              <a:defRPr b="1" sz="2000">
                <a:solidFill>
                  <a:srgbClr val="FFFFFF"/>
                </a:solidFill>
                <a:latin typeface="Arial"/>
                <a:ea typeface="Arial"/>
                <a:cs typeface="Arial"/>
                <a:sym typeface="Arial"/>
              </a:defRPr>
            </a:lvl1pPr>
          </a:lstStyle>
          <a:p>
            <a:pPr/>
            <a:r>
              <a:t>Day 1</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3" name="Shape 303"/>
          <p:cNvSpPr/>
          <p:nvPr>
            <p:ph type="title"/>
          </p:nvPr>
        </p:nvSpPr>
        <p:spPr>
          <a:xfrm>
            <a:off x="304798" y="-2"/>
            <a:ext cx="5470530" cy="653858"/>
          </a:xfrm>
          <a:prstGeom prst="rect">
            <a:avLst/>
          </a:prstGeom>
        </p:spPr>
        <p:txBody>
          <a:bodyPr/>
          <a:lstStyle/>
          <a:p>
            <a:pPr/>
            <a:r>
              <a:t>Your Goal = Our Goal</a:t>
            </a:r>
          </a:p>
        </p:txBody>
      </p:sp>
      <p:sp>
        <p:nvSpPr>
          <p:cNvPr id="304" name="Shape 304"/>
          <p:cNvSpPr/>
          <p:nvPr/>
        </p:nvSpPr>
        <p:spPr>
          <a:xfrm>
            <a:off x="289558" y="762000"/>
            <a:ext cx="8583818" cy="309348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r>
              <a:t>As instructors, </a:t>
            </a:r>
            <a:endParaRPr sz="2800"/>
          </a:p>
          <a:p>
            <a:pPr indent="228600" algn="ctr">
              <a:lnSpc>
                <a:spcPct val="90000"/>
              </a:lnSpc>
              <a:defRPr b="1" sz="3200">
                <a:latin typeface="Arial"/>
                <a:ea typeface="Arial"/>
                <a:cs typeface="Arial"/>
                <a:sym typeface="Arial"/>
              </a:defRPr>
            </a:pPr>
            <a:r>
              <a:t>we take your goals </a:t>
            </a:r>
            <a:r>
              <a:rPr u="sng"/>
              <a:t>very, </a:t>
            </a:r>
            <a:r>
              <a:rPr i="1" u="sng"/>
              <a:t>very</a:t>
            </a:r>
            <a:r>
              <a:rPr u="sng"/>
              <a:t> seriously.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6" name="Shape 306"/>
          <p:cNvSpPr/>
          <p:nvPr>
            <p:ph type="title"/>
          </p:nvPr>
        </p:nvSpPr>
        <p:spPr>
          <a:xfrm>
            <a:off x="304798" y="-2"/>
            <a:ext cx="5470530" cy="653858"/>
          </a:xfrm>
          <a:prstGeom prst="rect">
            <a:avLst/>
          </a:prstGeom>
        </p:spPr>
        <p:txBody>
          <a:bodyPr/>
          <a:lstStyle/>
          <a:p>
            <a:pPr/>
            <a:r>
              <a:t>Support Team</a:t>
            </a:r>
          </a:p>
        </p:txBody>
      </p:sp>
      <p:sp>
        <p:nvSpPr>
          <p:cNvPr id="307" name="Shape 307"/>
          <p:cNvSpPr/>
          <p:nvPr/>
        </p:nvSpPr>
        <p:spPr>
          <a:xfrm>
            <a:off x="289558" y="761999"/>
            <a:ext cx="8583818" cy="522972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indent="228600">
              <a:lnSpc>
                <a:spcPct val="90000"/>
              </a:lnSpc>
              <a:defRPr b="1" sz="1500">
                <a:latin typeface="Arial"/>
                <a:ea typeface="Arial"/>
                <a:cs typeface="Arial"/>
                <a:sym typeface="Arial"/>
              </a:defRPr>
            </a:pPr>
          </a:p>
          <a:p>
            <a:pPr indent="228600">
              <a:lnSpc>
                <a:spcPct val="90000"/>
              </a:lnSpc>
              <a:defRPr b="1" sz="3200">
                <a:latin typeface="Arial"/>
                <a:ea typeface="Arial"/>
                <a:cs typeface="Arial"/>
                <a:sym typeface="Arial"/>
              </a:defRPr>
            </a:pPr>
            <a:r>
              <a:t>Our Promise:</a:t>
            </a:r>
            <a:endParaRPr sz="2800"/>
          </a:p>
          <a:p>
            <a:pPr indent="228600">
              <a:lnSpc>
                <a:spcPct val="90000"/>
              </a:lnSpc>
              <a:defRPr sz="2400">
                <a:latin typeface="Arial"/>
                <a:ea typeface="Arial"/>
                <a:cs typeface="Arial"/>
                <a:sym typeface="Arial"/>
              </a:defRPr>
            </a:pPr>
            <a:r>
              <a:t>If you’re willing to put in the time – and you take our advice, we’re here to help you </a:t>
            </a:r>
            <a:r>
              <a:rPr u="sng"/>
              <a:t>100% of the way</a:t>
            </a:r>
            <a:r>
              <a:t>. </a:t>
            </a:r>
            <a:endParaRPr sz="2800"/>
          </a:p>
          <a:p>
            <a:pPr indent="228600">
              <a:lnSpc>
                <a:spcPct val="90000"/>
              </a:lnSpc>
              <a:defRPr sz="2400">
                <a:latin typeface="Arial"/>
                <a:ea typeface="Arial"/>
                <a:cs typeface="Arial"/>
                <a:sym typeface="Arial"/>
              </a:defRPr>
            </a:pPr>
          </a:p>
          <a:p>
            <a:pPr indent="228600">
              <a:lnSpc>
                <a:spcPct val="90000"/>
              </a:lnSpc>
              <a:defRPr sz="2400">
                <a:latin typeface="Arial"/>
                <a:ea typeface="Arial"/>
                <a:cs typeface="Arial"/>
                <a:sym typeface="Arial"/>
              </a:defRPr>
            </a:pPr>
            <a:r>
              <a:t>This goes for everyone working behind the program:</a:t>
            </a:r>
            <a:endParaRPr sz="2800"/>
          </a:p>
          <a:p>
            <a:pPr indent="228600">
              <a:lnSpc>
                <a:spcPct val="90000"/>
              </a:lnSpc>
              <a:defRPr sz="2400">
                <a:latin typeface="Arial"/>
                <a:ea typeface="Arial"/>
                <a:cs typeface="Arial"/>
                <a:sym typeface="Arial"/>
              </a:defRPr>
            </a:pPr>
          </a:p>
          <a:p>
            <a:pPr marL="571500" indent="-342900">
              <a:lnSpc>
                <a:spcPct val="90000"/>
              </a:lnSpc>
              <a:buSzPct val="100000"/>
              <a:buFont typeface="Arial"/>
              <a:buChar char="•"/>
              <a:defRPr sz="2400">
                <a:latin typeface="Arial"/>
                <a:ea typeface="Arial"/>
                <a:cs typeface="Arial"/>
                <a:sym typeface="Arial"/>
              </a:defRPr>
            </a:pPr>
            <a:r>
              <a:t>Instructors</a:t>
            </a:r>
            <a:endParaRPr sz="2800"/>
          </a:p>
          <a:p>
            <a:pPr marL="571500" indent="-342900">
              <a:lnSpc>
                <a:spcPct val="90000"/>
              </a:lnSpc>
              <a:buSzPct val="100000"/>
              <a:buFont typeface="Arial"/>
              <a:buChar char="•"/>
              <a:defRPr sz="2400">
                <a:latin typeface="Arial"/>
                <a:ea typeface="Arial"/>
                <a:cs typeface="Arial"/>
                <a:sym typeface="Arial"/>
              </a:defRPr>
            </a:pPr>
          </a:p>
          <a:p>
            <a:pPr marL="571500" indent="-342900">
              <a:lnSpc>
                <a:spcPct val="90000"/>
              </a:lnSpc>
              <a:buSzPct val="100000"/>
              <a:buFont typeface="Arial"/>
              <a:buChar char="•"/>
              <a:defRPr sz="2400">
                <a:latin typeface="Arial"/>
                <a:ea typeface="Arial"/>
                <a:cs typeface="Arial"/>
                <a:sym typeface="Arial"/>
              </a:defRPr>
            </a:pPr>
            <a:r>
              <a:t>TAs </a:t>
            </a:r>
            <a:endParaRPr sz="2800"/>
          </a:p>
          <a:p>
            <a:pPr marL="571500" indent="-342900">
              <a:lnSpc>
                <a:spcPct val="90000"/>
              </a:lnSpc>
              <a:buSzPct val="100000"/>
              <a:buFont typeface="Arial"/>
              <a:buChar char="•"/>
              <a:defRPr sz="2400">
                <a:latin typeface="Arial"/>
                <a:ea typeface="Arial"/>
                <a:cs typeface="Arial"/>
                <a:sym typeface="Arial"/>
              </a:defRPr>
            </a:pPr>
          </a:p>
          <a:p>
            <a:pPr marL="571500" indent="-342900">
              <a:lnSpc>
                <a:spcPct val="90000"/>
              </a:lnSpc>
              <a:buSzPct val="100000"/>
              <a:buFont typeface="Arial"/>
              <a:buChar char="•"/>
              <a:defRPr sz="2400">
                <a:latin typeface="Arial"/>
                <a:ea typeface="Arial"/>
                <a:cs typeface="Arial"/>
                <a:sym typeface="Arial"/>
              </a:defRPr>
            </a:pPr>
            <a:r>
              <a:t>Student Success Team</a:t>
            </a:r>
            <a:endParaRPr sz="2800"/>
          </a:p>
          <a:p>
            <a:pPr marL="571500" indent="-342900">
              <a:lnSpc>
                <a:spcPct val="90000"/>
              </a:lnSpc>
              <a:buSzPct val="100000"/>
              <a:buFont typeface="Arial"/>
              <a:buChar char="•"/>
              <a:defRPr sz="2400">
                <a:latin typeface="Arial"/>
                <a:ea typeface="Arial"/>
                <a:cs typeface="Arial"/>
                <a:sym typeface="Arial"/>
              </a:defRPr>
            </a:pPr>
          </a:p>
          <a:p>
            <a:pPr marL="571500" indent="-342900">
              <a:lnSpc>
                <a:spcPct val="90000"/>
              </a:lnSpc>
              <a:buSzPct val="100000"/>
              <a:buFont typeface="Arial"/>
              <a:buChar char="•"/>
              <a:defRPr sz="2400">
                <a:latin typeface="Arial"/>
                <a:ea typeface="Arial"/>
                <a:cs typeface="Arial"/>
                <a:sym typeface="Arial"/>
              </a:defRPr>
            </a:pPr>
            <a:r>
              <a:t>Career Coaches</a:t>
            </a:r>
            <a:endParaRPr sz="2800"/>
          </a:p>
          <a:p>
            <a:pPr marL="571500" indent="-342900">
              <a:lnSpc>
                <a:spcPct val="90000"/>
              </a:lnSpc>
              <a:buSzPct val="100000"/>
              <a:buFont typeface="Arial"/>
              <a:buChar char="•"/>
              <a:defRPr sz="2400">
                <a:latin typeface="Arial"/>
                <a:ea typeface="Arial"/>
                <a:cs typeface="Arial"/>
                <a:sym typeface="Arial"/>
              </a:defRPr>
            </a:pPr>
          </a:p>
          <a:p>
            <a:pPr marL="571500" indent="-342900">
              <a:lnSpc>
                <a:spcPct val="90000"/>
              </a:lnSpc>
              <a:buSzPct val="100000"/>
              <a:buFont typeface="Arial"/>
              <a:buChar char="•"/>
              <a:defRPr sz="2400">
                <a:latin typeface="Arial"/>
                <a:ea typeface="Arial"/>
                <a:cs typeface="Arial"/>
                <a:sym typeface="Arial"/>
              </a:defRPr>
            </a:pPr>
            <a:r>
              <a:t>Everyone Else!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9" name="Shape 309"/>
          <p:cNvSpPr/>
          <p:nvPr>
            <p:ph type="title"/>
          </p:nvPr>
        </p:nvSpPr>
        <p:spPr>
          <a:xfrm>
            <a:off x="304798" y="-2"/>
            <a:ext cx="5470530" cy="653858"/>
          </a:xfrm>
          <a:prstGeom prst="rect">
            <a:avLst/>
          </a:prstGeom>
        </p:spPr>
        <p:txBody>
          <a:bodyPr/>
          <a:lstStyle/>
          <a:p>
            <a:pPr/>
            <a:r>
              <a:t>But Remember…</a:t>
            </a:r>
          </a:p>
        </p:txBody>
      </p:sp>
      <p:sp>
        <p:nvSpPr>
          <p:cNvPr id="310" name="Shape 310"/>
          <p:cNvSpPr/>
          <p:nvPr/>
        </p:nvSpPr>
        <p:spPr>
          <a:xfrm>
            <a:off x="289558" y="762000"/>
            <a:ext cx="8583818" cy="26619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indent="228600" algn="ctr">
              <a:lnSpc>
                <a:spcPct val="90000"/>
              </a:lnSpc>
              <a:defRPr sz="4800">
                <a:latin typeface="Arial"/>
                <a:ea typeface="Arial"/>
                <a:cs typeface="Arial"/>
                <a:sym typeface="Arial"/>
              </a:defRPr>
            </a:pPr>
          </a:p>
          <a:p>
            <a:pPr indent="228600" algn="ctr">
              <a:lnSpc>
                <a:spcPct val="90000"/>
              </a:lnSpc>
              <a:defRPr sz="4800">
                <a:latin typeface="Arial"/>
                <a:ea typeface="Arial"/>
                <a:cs typeface="Arial"/>
                <a:sym typeface="Arial"/>
              </a:defRPr>
            </a:pPr>
          </a:p>
          <a:p>
            <a:pPr indent="228600" algn="ctr">
              <a:lnSpc>
                <a:spcPct val="90000"/>
              </a:lnSpc>
              <a:defRPr sz="4800">
                <a:latin typeface="Arial"/>
                <a:ea typeface="Arial"/>
                <a:cs typeface="Arial"/>
                <a:sym typeface="Arial"/>
              </a:defRPr>
            </a:pPr>
          </a:p>
          <a:p>
            <a:pPr indent="228600" algn="ctr">
              <a:lnSpc>
                <a:spcPct val="90000"/>
              </a:lnSpc>
              <a:defRPr sz="4800">
                <a:latin typeface="Arial"/>
                <a:ea typeface="Arial"/>
                <a:cs typeface="Arial"/>
                <a:sym typeface="Arial"/>
              </a:defRPr>
            </a:pPr>
            <a:r>
              <a:t>Nothing good comes easy.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2" name="Shape 312"/>
          <p:cNvSpPr/>
          <p:nvPr>
            <p:ph type="title"/>
          </p:nvPr>
        </p:nvSpPr>
        <p:spPr>
          <a:xfrm>
            <a:off x="390606" y="2953542"/>
            <a:ext cx="8229601" cy="871859"/>
          </a:xfrm>
          <a:prstGeom prst="rect">
            <a:avLst/>
          </a:prstGeom>
        </p:spPr>
        <p:txBody>
          <a:bodyPr/>
          <a:lstStyle/>
          <a:p>
            <a:pPr/>
            <a:r>
              <a:t>On Keys To Success…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4" name="Shape 314"/>
          <p:cNvSpPr/>
          <p:nvPr>
            <p:ph type="title"/>
          </p:nvPr>
        </p:nvSpPr>
        <p:spPr>
          <a:xfrm>
            <a:off x="304798" y="-2"/>
            <a:ext cx="5470530" cy="653858"/>
          </a:xfrm>
          <a:prstGeom prst="rect">
            <a:avLst/>
          </a:prstGeom>
        </p:spPr>
        <p:txBody>
          <a:bodyPr/>
          <a:lstStyle/>
          <a:p>
            <a:pPr/>
            <a:r>
              <a:t>Don’t Be This Guy…</a:t>
            </a:r>
          </a:p>
        </p:txBody>
      </p:sp>
      <p:pic>
        <p:nvPicPr>
          <p:cNvPr id="315" name="image9.png" descr="http://vignette1.wikia.nocookie.net/meme/images/8/81/Genius-meme.png/revision/latest?cb=20140626182735"/>
          <p:cNvPicPr>
            <a:picLocks noChangeAspect="1"/>
          </p:cNvPicPr>
          <p:nvPr/>
        </p:nvPicPr>
        <p:blipFill>
          <a:blip r:embed="rId3">
            <a:extLst/>
          </a:blip>
          <a:stretch>
            <a:fillRect/>
          </a:stretch>
        </p:blipFill>
        <p:spPr>
          <a:xfrm>
            <a:off x="1676400" y="1066800"/>
            <a:ext cx="5947315" cy="4572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19" name="image4.jpeg" descr="http://media.mnn.com/assets/images/2016/01/cute-baby.jpg.838x0_q80.jpg"/>
          <p:cNvPicPr>
            <a:picLocks noChangeAspect="1"/>
          </p:cNvPicPr>
          <p:nvPr/>
        </p:nvPicPr>
        <p:blipFill>
          <a:blip r:embed="rId2">
            <a:extLst/>
          </a:blip>
          <a:stretch>
            <a:fillRect/>
          </a:stretch>
        </p:blipFill>
        <p:spPr>
          <a:xfrm>
            <a:off x="685800" y="914400"/>
            <a:ext cx="7981950" cy="5324475"/>
          </a:xfrm>
          <a:prstGeom prst="rect">
            <a:avLst/>
          </a:prstGeom>
          <a:ln w="12700">
            <a:miter lim="400000"/>
          </a:ln>
        </p:spPr>
      </p:pic>
      <p:sp>
        <p:nvSpPr>
          <p:cNvPr id="320" name="Shape 320"/>
          <p:cNvSpPr/>
          <p:nvPr>
            <p:ph type="title"/>
          </p:nvPr>
        </p:nvSpPr>
        <p:spPr>
          <a:xfrm>
            <a:off x="304798" y="-2"/>
            <a:ext cx="5470530" cy="653858"/>
          </a:xfrm>
          <a:prstGeom prst="rect">
            <a:avLst/>
          </a:prstGeom>
        </p:spPr>
        <p:txBody>
          <a:bodyPr/>
          <a:lstStyle/>
          <a:p>
            <a:pPr/>
            <a:r>
              <a:t>This Should Be You.</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2" name="Shape 322"/>
          <p:cNvSpPr/>
          <p:nvPr>
            <p:ph type="title"/>
          </p:nvPr>
        </p:nvSpPr>
        <p:spPr>
          <a:xfrm>
            <a:off x="304798" y="-2"/>
            <a:ext cx="5470530" cy="653858"/>
          </a:xfrm>
          <a:prstGeom prst="rect">
            <a:avLst/>
          </a:prstGeom>
        </p:spPr>
        <p:txBody>
          <a:bodyPr/>
          <a:lstStyle/>
          <a:p>
            <a:pPr/>
            <a:r>
              <a:t>Our Mantra for Today and Beyond…</a:t>
            </a:r>
          </a:p>
        </p:txBody>
      </p:sp>
      <p:sp>
        <p:nvSpPr>
          <p:cNvPr id="323" name="Shape 323"/>
          <p:cNvSpPr/>
          <p:nvPr/>
        </p:nvSpPr>
        <p:spPr>
          <a:xfrm>
            <a:off x="304800" y="3048000"/>
            <a:ext cx="8610600" cy="54804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i="1" sz="3200">
                <a:latin typeface="Arial"/>
                <a:ea typeface="Arial"/>
                <a:cs typeface="Arial"/>
                <a:sym typeface="Arial"/>
              </a:defRPr>
            </a:lvl1pPr>
          </a:lstStyle>
          <a:p>
            <a:pPr/>
            <a:r>
              <a:t>When it comes to web development…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5" name="Shape 325"/>
          <p:cNvSpPr/>
          <p:nvPr>
            <p:ph type="title"/>
          </p:nvPr>
        </p:nvSpPr>
        <p:spPr>
          <a:xfrm>
            <a:off x="304798" y="-2"/>
            <a:ext cx="5470530" cy="653858"/>
          </a:xfrm>
          <a:prstGeom prst="rect">
            <a:avLst/>
          </a:prstGeom>
        </p:spPr>
        <p:txBody>
          <a:bodyPr/>
          <a:lstStyle/>
          <a:p>
            <a:pPr/>
            <a:r>
              <a:t>Our Mantra for Today and Beyond…</a:t>
            </a:r>
          </a:p>
        </p:txBody>
      </p:sp>
      <p:sp>
        <p:nvSpPr>
          <p:cNvPr id="326" name="Shape 326"/>
          <p:cNvSpPr/>
          <p:nvPr/>
        </p:nvSpPr>
        <p:spPr>
          <a:xfrm>
            <a:off x="304800" y="2743200"/>
            <a:ext cx="8610600" cy="12266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ctr">
              <a:defRPr i="1" sz="8000">
                <a:latin typeface="Arial"/>
                <a:ea typeface="Arial"/>
                <a:cs typeface="Arial"/>
                <a:sym typeface="Arial"/>
              </a:defRPr>
            </a:pPr>
            <a:r>
              <a:t>I know </a:t>
            </a:r>
            <a:r>
              <a:rPr b="1" u="sng"/>
              <a:t>nothing.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8" name="Shape 328"/>
          <p:cNvSpPr/>
          <p:nvPr/>
        </p:nvSpPr>
        <p:spPr>
          <a:xfrm>
            <a:off x="8305800" y="6400800"/>
            <a:ext cx="927100"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i="1">
                <a:latin typeface="Arial"/>
                <a:ea typeface="Arial"/>
                <a:cs typeface="Arial"/>
                <a:sym typeface="Arial"/>
              </a:defRPr>
            </a:lvl1pPr>
          </a:lstStyle>
          <a:p>
            <a:pPr/>
            <a:r>
              <a:t>You.</a:t>
            </a:r>
          </a:p>
        </p:txBody>
      </p:sp>
      <p:sp>
        <p:nvSpPr>
          <p:cNvPr id="329" name="Shape 329"/>
          <p:cNvSpPr/>
          <p:nvPr/>
        </p:nvSpPr>
        <p:spPr>
          <a:xfrm flipH="1" flipV="1">
            <a:off x="8000999" y="6172199"/>
            <a:ext cx="304801" cy="228602"/>
          </a:xfrm>
          <a:prstGeom prst="line">
            <a:avLst/>
          </a:prstGeom>
          <a:ln w="6350">
            <a:solidFill>
              <a:srgbClr val="000000"/>
            </a:solidFill>
            <a:miter/>
            <a:tailEnd type="triangle"/>
          </a:ln>
        </p:spPr>
        <p:txBody>
          <a:bodyPr lIns="45718" tIns="45718" rIns="45718" bIns="45718"/>
          <a:lstStyle/>
          <a:p>
            <a:pP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3" name="Shape 333"/>
          <p:cNvSpPr/>
          <p:nvPr>
            <p:ph type="title"/>
          </p:nvPr>
        </p:nvSpPr>
        <p:spPr>
          <a:xfrm>
            <a:off x="390606" y="2953542"/>
            <a:ext cx="8229601" cy="871859"/>
          </a:xfrm>
          <a:prstGeom prst="rect">
            <a:avLst/>
          </a:prstGeom>
        </p:spPr>
        <p:txBody>
          <a:bodyPr/>
          <a:lstStyle/>
          <a:p>
            <a:pPr/>
            <a:r>
              <a:t>The Path of Learning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8" name="Shape 258"/>
          <p:cNvSpPr/>
          <p:nvPr>
            <p:ph type="title"/>
          </p:nvPr>
        </p:nvSpPr>
        <p:spPr>
          <a:xfrm>
            <a:off x="304800" y="-2"/>
            <a:ext cx="7620000" cy="653858"/>
          </a:xfrm>
          <a:prstGeom prst="rect">
            <a:avLst/>
          </a:prstGeom>
        </p:spPr>
        <p:txBody>
          <a:bodyPr/>
          <a:lstStyle/>
          <a:p>
            <a:pPr/>
            <a:r>
              <a:t>Quick Introductions! (30 seconds)</a:t>
            </a:r>
          </a:p>
        </p:txBody>
      </p:sp>
      <p:pic>
        <p:nvPicPr>
          <p:cNvPr id="259" name="image7.png" descr="http://i.imgur.com/HaKbP2R.png"/>
          <p:cNvPicPr>
            <a:picLocks noChangeAspect="1"/>
          </p:cNvPicPr>
          <p:nvPr/>
        </p:nvPicPr>
        <p:blipFill>
          <a:blip r:embed="rId2">
            <a:extLst/>
          </a:blip>
          <a:stretch>
            <a:fillRect/>
          </a:stretch>
        </p:blipFill>
        <p:spPr>
          <a:xfrm>
            <a:off x="6705600" y="3962400"/>
            <a:ext cx="2286000" cy="2286001"/>
          </a:xfrm>
          <a:prstGeom prst="rect">
            <a:avLst/>
          </a:prstGeom>
          <a:ln w="12700">
            <a:miter lim="400000"/>
          </a:ln>
        </p:spPr>
      </p:pic>
      <p:sp>
        <p:nvSpPr>
          <p:cNvPr id="260" name="Shape 260"/>
          <p:cNvSpPr/>
          <p:nvPr/>
        </p:nvSpPr>
        <p:spPr>
          <a:xfrm>
            <a:off x="196850" y="838199"/>
            <a:ext cx="8947150" cy="4639954"/>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marL="685800" indent="-457200" defTabSz="685800">
              <a:buSzPct val="100000"/>
              <a:buFont typeface="Arial"/>
              <a:buChar char="•"/>
              <a:defRPr sz="3200">
                <a:latin typeface="Arial"/>
                <a:ea typeface="Arial"/>
                <a:cs typeface="Arial"/>
                <a:sym typeface="Arial"/>
              </a:defRPr>
            </a:pPr>
            <a:r>
              <a:t>Name</a:t>
            </a:r>
            <a:endParaRPr sz="1500"/>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3200">
                <a:latin typeface="Arial"/>
                <a:ea typeface="Arial"/>
                <a:cs typeface="Arial"/>
                <a:sym typeface="Arial"/>
              </a:defRPr>
            </a:pPr>
            <a:r>
              <a:t>Location</a:t>
            </a:r>
            <a:endParaRPr sz="1500"/>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3200">
                <a:latin typeface="Arial"/>
                <a:ea typeface="Arial"/>
                <a:cs typeface="Arial"/>
                <a:sym typeface="Arial"/>
              </a:defRPr>
            </a:pPr>
            <a:r>
              <a:t>Background (Career, Education, Interests)</a:t>
            </a:r>
            <a:endParaRPr sz="1500"/>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3200">
                <a:latin typeface="Arial"/>
                <a:ea typeface="Arial"/>
                <a:cs typeface="Arial"/>
                <a:sym typeface="Arial"/>
              </a:defRPr>
            </a:pPr>
            <a:r>
              <a:t>Why learn web development?</a:t>
            </a:r>
            <a:endParaRPr sz="2400"/>
          </a:p>
          <a:p>
            <a:pPr defTabSz="685800">
              <a:defRPr sz="3200">
                <a:latin typeface="Arial"/>
                <a:ea typeface="Arial"/>
                <a:cs typeface="Arial"/>
                <a:sym typeface="Arial"/>
              </a:defRPr>
            </a:pPr>
            <a:endParaRPr sz="2400"/>
          </a:p>
          <a:p>
            <a:pPr marL="685800" indent="-457200" defTabSz="685800">
              <a:buSzPct val="100000"/>
              <a:buFont typeface="Arial"/>
              <a:buChar char="•"/>
              <a:defRPr sz="3200">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5" name="Shape 335"/>
          <p:cNvSpPr/>
          <p:nvPr>
            <p:ph type="title"/>
          </p:nvPr>
        </p:nvSpPr>
        <p:spPr>
          <a:xfrm>
            <a:off x="304798" y="-2"/>
            <a:ext cx="5470530" cy="653858"/>
          </a:xfrm>
          <a:prstGeom prst="rect">
            <a:avLst/>
          </a:prstGeom>
        </p:spPr>
        <p:txBody>
          <a:bodyPr/>
          <a:lstStyle/>
          <a:p>
            <a:pPr/>
            <a:r>
              <a:t>Nothing Comes Easy…</a:t>
            </a:r>
          </a:p>
        </p:txBody>
      </p:sp>
      <p:sp>
        <p:nvSpPr>
          <p:cNvPr id="336" name="Shape 336"/>
          <p:cNvSpPr/>
          <p:nvPr/>
        </p:nvSpPr>
        <p:spPr>
          <a:xfrm>
            <a:off x="289558" y="761999"/>
            <a:ext cx="8583818" cy="309348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br/>
            <a:r>
              <a:t>As students, you face three </a:t>
            </a:r>
            <a:endParaRPr sz="2800"/>
          </a:p>
          <a:p>
            <a:pPr indent="228600" algn="ctr">
              <a:lnSpc>
                <a:spcPct val="90000"/>
              </a:lnSpc>
              <a:defRPr b="1" sz="3200">
                <a:latin typeface="Arial"/>
                <a:ea typeface="Arial"/>
                <a:cs typeface="Arial"/>
                <a:sym typeface="Arial"/>
              </a:defRPr>
            </a:pPr>
            <a:r>
              <a:t>HUGE obstacles!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8" name="Shape 338"/>
          <p:cNvSpPr/>
          <p:nvPr>
            <p:ph type="title"/>
          </p:nvPr>
        </p:nvSpPr>
        <p:spPr>
          <a:xfrm>
            <a:off x="304798" y="-2"/>
            <a:ext cx="5470530" cy="653858"/>
          </a:xfrm>
          <a:prstGeom prst="rect">
            <a:avLst/>
          </a:prstGeom>
        </p:spPr>
        <p:txBody>
          <a:bodyPr/>
          <a:lstStyle/>
          <a:p>
            <a:pPr/>
            <a:r>
              <a:t>Obstacle #1 – The Great Confusion</a:t>
            </a:r>
          </a:p>
        </p:txBody>
      </p:sp>
      <p:pic>
        <p:nvPicPr>
          <p:cNvPr id="339" name="image5.jpeg" descr="https://funixx.files.wordpress.com/2014/09/adn5xmm_460s.jpg?w=510"/>
          <p:cNvPicPr>
            <a:picLocks noChangeAspect="1"/>
          </p:cNvPicPr>
          <p:nvPr/>
        </p:nvPicPr>
        <p:blipFill>
          <a:blip r:embed="rId2">
            <a:extLst/>
          </a:blip>
          <a:stretch>
            <a:fillRect/>
          </a:stretch>
        </p:blipFill>
        <p:spPr>
          <a:xfrm>
            <a:off x="228600" y="679253"/>
            <a:ext cx="8763000" cy="569595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1" name="Shape 341"/>
          <p:cNvSpPr/>
          <p:nvPr>
            <p:ph type="title"/>
          </p:nvPr>
        </p:nvSpPr>
        <p:spPr>
          <a:xfrm>
            <a:off x="304798" y="-2"/>
            <a:ext cx="5470530" cy="653858"/>
          </a:xfrm>
          <a:prstGeom prst="rect">
            <a:avLst/>
          </a:prstGeom>
        </p:spPr>
        <p:txBody>
          <a:bodyPr/>
          <a:lstStyle/>
          <a:p>
            <a:pPr/>
            <a:r>
              <a:t>Obstacle #2 – The Great Doubt</a:t>
            </a:r>
          </a:p>
        </p:txBody>
      </p:sp>
      <p:pic>
        <p:nvPicPr>
          <p:cNvPr id="342" name="image6.jpeg" descr="https://tctechcrunch2011.files.wordpress.com/2014/05/rage-programming-crop.jpg?w=698&amp;h=400&amp;crop=1"/>
          <p:cNvPicPr>
            <a:picLocks noChangeAspect="1"/>
          </p:cNvPicPr>
          <p:nvPr/>
        </p:nvPicPr>
        <p:blipFill>
          <a:blip r:embed="rId2">
            <a:extLst/>
          </a:blip>
          <a:stretch>
            <a:fillRect/>
          </a:stretch>
        </p:blipFill>
        <p:spPr>
          <a:xfrm>
            <a:off x="-10101" y="1028734"/>
            <a:ext cx="9154101" cy="524590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4" name="Shape 344"/>
          <p:cNvSpPr/>
          <p:nvPr>
            <p:ph type="title"/>
          </p:nvPr>
        </p:nvSpPr>
        <p:spPr>
          <a:xfrm>
            <a:off x="304798" y="-2"/>
            <a:ext cx="5470530" cy="653858"/>
          </a:xfrm>
          <a:prstGeom prst="rect">
            <a:avLst/>
          </a:prstGeom>
        </p:spPr>
        <p:txBody>
          <a:bodyPr/>
          <a:lstStyle/>
          <a:p>
            <a:pPr/>
            <a:r>
              <a:t>Obstacle #3 – The Great Distance</a:t>
            </a:r>
          </a:p>
        </p:txBody>
      </p:sp>
      <p:pic>
        <p:nvPicPr>
          <p:cNvPr id="345" name="image7.jpeg" descr="https://servantnetwork.files.wordpress.com/2013/09/desert.jpg"/>
          <p:cNvPicPr>
            <a:picLocks noChangeAspect="1"/>
          </p:cNvPicPr>
          <p:nvPr/>
        </p:nvPicPr>
        <p:blipFill>
          <a:blip r:embed="rId2">
            <a:extLst/>
          </a:blip>
          <a:stretch>
            <a:fillRect/>
          </a:stretch>
        </p:blipFill>
        <p:spPr>
          <a:xfrm>
            <a:off x="0" y="838200"/>
            <a:ext cx="9144000" cy="51435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7" name="Shape 347"/>
          <p:cNvSpPr/>
          <p:nvPr>
            <p:ph type="title"/>
          </p:nvPr>
        </p:nvSpPr>
        <p:spPr>
          <a:xfrm>
            <a:off x="304798" y="-2"/>
            <a:ext cx="5470530" cy="653858"/>
          </a:xfrm>
          <a:prstGeom prst="rect">
            <a:avLst/>
          </a:prstGeom>
        </p:spPr>
        <p:txBody>
          <a:bodyPr/>
          <a:lstStyle/>
          <a:p>
            <a:pPr/>
            <a:r>
              <a:t>Nothing Comes Easy…</a:t>
            </a:r>
          </a:p>
        </p:txBody>
      </p:sp>
      <p:sp>
        <p:nvSpPr>
          <p:cNvPr id="348" name="Shape 348"/>
          <p:cNvSpPr/>
          <p:nvPr/>
        </p:nvSpPr>
        <p:spPr>
          <a:xfrm>
            <a:off x="289558" y="761999"/>
            <a:ext cx="8583818" cy="351772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indent="228600">
              <a:lnSpc>
                <a:spcPct val="90000"/>
              </a:lnSpc>
              <a:defRPr b="1" sz="3200" u="sng">
                <a:latin typeface="Arial"/>
                <a:ea typeface="Arial"/>
                <a:cs typeface="Arial"/>
                <a:sym typeface="Arial"/>
              </a:defRPr>
            </a:pPr>
          </a:p>
          <a:p>
            <a:pPr indent="228600">
              <a:lnSpc>
                <a:spcPct val="90000"/>
              </a:lnSpc>
              <a:defRPr b="1" sz="3200" u="sng">
                <a:latin typeface="Arial"/>
                <a:ea typeface="Arial"/>
                <a:cs typeface="Arial"/>
                <a:sym typeface="Arial"/>
              </a:defRPr>
            </a:pPr>
            <a:r>
              <a:t>Learning to Code Requires Two Things:</a:t>
            </a:r>
            <a:endParaRPr sz="2800"/>
          </a:p>
          <a:p>
            <a:pPr indent="228600">
              <a:lnSpc>
                <a:spcPct val="90000"/>
              </a:lnSpc>
              <a:defRPr b="1" sz="3200" u="sng">
                <a:latin typeface="Arial"/>
                <a:ea typeface="Arial"/>
                <a:cs typeface="Arial"/>
                <a:sym typeface="Arial"/>
              </a:defRPr>
            </a:pPr>
          </a:p>
          <a:p>
            <a:pPr marL="742950" indent="-514350">
              <a:lnSpc>
                <a:spcPct val="90000"/>
              </a:lnSpc>
              <a:buSzPct val="100000"/>
              <a:buAutoNum type="arabicPeriod" startAt="1"/>
              <a:defRPr sz="3200">
                <a:latin typeface="Arial"/>
                <a:ea typeface="Arial"/>
                <a:cs typeface="Arial"/>
                <a:sym typeface="Arial"/>
              </a:defRPr>
            </a:pPr>
            <a:r>
              <a:t>Persisting in the face of something that feels </a:t>
            </a:r>
            <a:r>
              <a:rPr u="sng"/>
              <a:t>incredibly hard and confusing</a:t>
            </a:r>
            <a:r>
              <a:t>.</a:t>
            </a:r>
            <a:endParaRPr sz="2800"/>
          </a:p>
          <a:p>
            <a:pPr marL="742950" indent="-514350">
              <a:lnSpc>
                <a:spcPct val="90000"/>
              </a:lnSpc>
              <a:buSzPct val="100000"/>
              <a:buAutoNum type="arabicPeriod" startAt="1"/>
              <a:defRPr sz="3200">
                <a:latin typeface="Arial"/>
                <a:ea typeface="Arial"/>
                <a:cs typeface="Arial"/>
                <a:sym typeface="Arial"/>
              </a:defRPr>
            </a:pPr>
          </a:p>
          <a:p>
            <a:pPr marL="742950" indent="-514350">
              <a:lnSpc>
                <a:spcPct val="90000"/>
              </a:lnSpc>
              <a:buSzPct val="100000"/>
              <a:buAutoNum type="arabicPeriod" startAt="2"/>
              <a:defRPr sz="3200">
                <a:latin typeface="Arial"/>
                <a:ea typeface="Arial"/>
                <a:cs typeface="Arial"/>
                <a:sym typeface="Arial"/>
              </a:defRPr>
            </a:pPr>
            <a:r>
              <a:t>Maintaining the self-confidence necessary to believe that you </a:t>
            </a:r>
            <a:r>
              <a:rPr u="sng"/>
              <a:t>CAN DO THIS</a:t>
            </a:r>
            <a:r>
              <a: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0" name="Shape 350"/>
          <p:cNvSpPr/>
          <p:nvPr/>
        </p:nvSpPr>
        <p:spPr>
          <a:xfrm>
            <a:off x="0" y="762000"/>
            <a:ext cx="9144000" cy="4800600"/>
          </a:xfrm>
          <a:prstGeom prst="rect">
            <a:avLst/>
          </a:prstGeom>
          <a:solidFill>
            <a:srgbClr val="DEEBF7"/>
          </a:solidFill>
          <a:ln w="12700">
            <a:miter lim="400000"/>
          </a:ln>
        </p:spPr>
        <p:txBody>
          <a:bodyPr lIns="45718" tIns="45718" rIns="45718" bIns="45718" anchor="ctr"/>
          <a:lstStyle/>
          <a:p>
            <a:pPr algn="ctr">
              <a:defRPr>
                <a:solidFill>
                  <a:srgbClr val="FFFFFF"/>
                </a:solidFill>
                <a:latin typeface="+mj-lt"/>
                <a:ea typeface="+mj-ea"/>
                <a:cs typeface="+mj-cs"/>
                <a:sym typeface="Calibri"/>
              </a:defRPr>
            </a:pPr>
          </a:p>
        </p:txBody>
      </p:sp>
      <p:sp>
        <p:nvSpPr>
          <p:cNvPr id="351" name="Shape 351"/>
          <p:cNvSpPr/>
          <p:nvPr>
            <p:ph type="title"/>
          </p:nvPr>
        </p:nvSpPr>
        <p:spPr>
          <a:xfrm>
            <a:off x="304798" y="-2"/>
            <a:ext cx="5470530" cy="653858"/>
          </a:xfrm>
          <a:prstGeom prst="rect">
            <a:avLst/>
          </a:prstGeom>
        </p:spPr>
        <p:txBody>
          <a:bodyPr/>
          <a:lstStyle/>
          <a:p>
            <a:pPr/>
            <a:r>
              <a:t>Learning is “Frustrating”</a:t>
            </a:r>
          </a:p>
        </p:txBody>
      </p:sp>
      <p:sp>
        <p:nvSpPr>
          <p:cNvPr id="352" name="Shape 352"/>
          <p:cNvSpPr/>
          <p:nvPr/>
        </p:nvSpPr>
        <p:spPr>
          <a:xfrm>
            <a:off x="457200" y="838200"/>
            <a:ext cx="8229600" cy="527035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ct val="90000"/>
              </a:lnSpc>
              <a:spcBef>
                <a:spcPts val="1000"/>
              </a:spcBef>
              <a:defRPr sz="2800">
                <a:latin typeface="Arial"/>
                <a:ea typeface="Arial"/>
                <a:cs typeface="Arial"/>
                <a:sym typeface="Arial"/>
              </a:defRPr>
            </a:pPr>
            <a:r>
              <a:t>“You can’t tell whether you’re learning something when you’re learning it—in fact, </a:t>
            </a:r>
            <a:r>
              <a:rPr b="1" u="sng"/>
              <a:t>learning feels a lot more like frustration</a:t>
            </a:r>
            <a:r>
              <a:t>.”</a:t>
            </a:r>
          </a:p>
          <a:p>
            <a:pPr>
              <a:lnSpc>
                <a:spcPct val="90000"/>
              </a:lnSpc>
              <a:spcBef>
                <a:spcPts val="1000"/>
              </a:spcBef>
              <a:defRPr sz="2800">
                <a:latin typeface="Arial"/>
                <a:ea typeface="Arial"/>
                <a:cs typeface="Arial"/>
                <a:sym typeface="Arial"/>
              </a:defRPr>
            </a:pPr>
          </a:p>
          <a:p>
            <a:pPr>
              <a:lnSpc>
                <a:spcPct val="90000"/>
              </a:lnSpc>
              <a:spcBef>
                <a:spcPts val="1000"/>
              </a:spcBef>
              <a:defRPr sz="2800">
                <a:latin typeface="Arial"/>
                <a:ea typeface="Arial"/>
                <a:cs typeface="Arial"/>
                <a:sym typeface="Arial"/>
              </a:defRPr>
            </a:pPr>
            <a: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a:lnSpc>
                <a:spcPct val="90000"/>
              </a:lnSpc>
              <a:spcBef>
                <a:spcPts val="1000"/>
              </a:spcBef>
              <a:defRPr sz="1600">
                <a:latin typeface="Arial"/>
                <a:ea typeface="Arial"/>
                <a:cs typeface="Arial"/>
                <a:sym typeface="Arial"/>
              </a:defRPr>
            </a:pPr>
          </a:p>
          <a:p>
            <a:pPr>
              <a:lnSpc>
                <a:spcPct val="90000"/>
              </a:lnSpc>
              <a:spcBef>
                <a:spcPts val="1000"/>
              </a:spcBef>
              <a:defRPr i="1" sz="1600">
                <a:latin typeface="Arial"/>
                <a:ea typeface="Arial"/>
                <a:cs typeface="Arial"/>
                <a:sym typeface="Arial"/>
              </a:defRPr>
            </a:pPr>
            <a:r>
              <a:t>Jeff Dickey, Author of Write Modern Web Apps with the MEAN Stack: Mongo, Express, AngularJS, and Node.JS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4" name="Shape 354"/>
          <p:cNvSpPr/>
          <p:nvPr>
            <p:ph type="title"/>
          </p:nvPr>
        </p:nvSpPr>
        <p:spPr>
          <a:xfrm>
            <a:off x="304798" y="-2"/>
            <a:ext cx="5470530" cy="653858"/>
          </a:xfrm>
          <a:prstGeom prst="rect">
            <a:avLst/>
          </a:prstGeom>
        </p:spPr>
        <p:txBody>
          <a:bodyPr/>
          <a:lstStyle/>
          <a:p>
            <a:pPr/>
            <a:r>
              <a:t>Advice for the Journey</a:t>
            </a:r>
          </a:p>
        </p:txBody>
      </p:sp>
      <p:sp>
        <p:nvSpPr>
          <p:cNvPr id="355" name="Shape 355"/>
          <p:cNvSpPr/>
          <p:nvPr/>
        </p:nvSpPr>
        <p:spPr>
          <a:xfrm>
            <a:off x="-1" y="676039"/>
            <a:ext cx="9155743" cy="5038962"/>
          </a:xfrm>
          <a:prstGeom prst="rect">
            <a:avLst/>
          </a:prstGeom>
          <a:solidFill>
            <a:srgbClr val="2E75B6"/>
          </a:solidFill>
          <a:ln w="12700">
            <a:miter lim="400000"/>
          </a:ln>
        </p:spPr>
        <p:txBody>
          <a:bodyPr lIns="45718" tIns="45718" rIns="45718" bIns="45718" anchor="ctr"/>
          <a:lstStyle/>
          <a:p>
            <a:pPr algn="ctr">
              <a:defRPr>
                <a:solidFill>
                  <a:srgbClr val="FFFFFF"/>
                </a:solidFill>
                <a:latin typeface="+mj-lt"/>
                <a:ea typeface="+mj-ea"/>
                <a:cs typeface="+mj-cs"/>
                <a:sym typeface="Calibri"/>
              </a:defRPr>
            </a:pPr>
          </a:p>
        </p:txBody>
      </p:sp>
      <p:sp>
        <p:nvSpPr>
          <p:cNvPr id="356" name="Shape 356"/>
          <p:cNvSpPr/>
          <p:nvPr/>
        </p:nvSpPr>
        <p:spPr>
          <a:xfrm>
            <a:off x="443344" y="914400"/>
            <a:ext cx="8229601" cy="255460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indent="228600">
              <a:lnSpc>
                <a:spcPct val="90000"/>
              </a:lnSpc>
              <a:defRPr b="1" sz="2800" u="sng">
                <a:solidFill>
                  <a:srgbClr val="FFFFFF"/>
                </a:solidFill>
                <a:latin typeface="Arial"/>
                <a:ea typeface="Arial"/>
                <a:cs typeface="Arial"/>
                <a:sym typeface="Arial"/>
              </a:defRPr>
            </a:pPr>
            <a:r>
              <a:t>Throughout this course, always remember to:</a:t>
            </a:r>
          </a:p>
          <a:p>
            <a:pPr indent="228600">
              <a:lnSpc>
                <a:spcPct val="90000"/>
              </a:lnSpc>
              <a:defRPr sz="2800">
                <a:solidFill>
                  <a:srgbClr val="FFFFFF"/>
                </a:solidFill>
                <a:latin typeface="Arial"/>
                <a:ea typeface="Arial"/>
                <a:cs typeface="Arial"/>
                <a:sym typeface="Arial"/>
              </a:defRPr>
            </a:pPr>
          </a:p>
          <a:p>
            <a:pPr marL="742950" indent="-514350">
              <a:lnSpc>
                <a:spcPct val="90000"/>
              </a:lnSpc>
              <a:buSzPct val="100000"/>
              <a:buAutoNum type="arabicPeriod" startAt="1"/>
              <a:defRPr b="1" i="1" sz="3200">
                <a:solidFill>
                  <a:srgbClr val="FFFFFF"/>
                </a:solidFill>
                <a:latin typeface="Arial"/>
                <a:ea typeface="Arial"/>
                <a:cs typeface="Arial"/>
                <a:sym typeface="Arial"/>
              </a:defRPr>
            </a:pPr>
            <a:r>
              <a:t> Work Hard!!</a:t>
            </a:r>
            <a:endParaRPr sz="2800"/>
          </a:p>
          <a:p>
            <a:pPr marL="742950" indent="-514350">
              <a:lnSpc>
                <a:spcPct val="90000"/>
              </a:lnSpc>
              <a:buSzPct val="100000"/>
              <a:buAutoNum type="arabicPeriod" startAt="1"/>
              <a:defRPr sz="3200">
                <a:solidFill>
                  <a:srgbClr val="FFFFFF"/>
                </a:solidFill>
                <a:latin typeface="Arial"/>
                <a:ea typeface="Arial"/>
                <a:cs typeface="Arial"/>
                <a:sym typeface="Arial"/>
              </a:defRPr>
            </a:pPr>
          </a:p>
          <a:p>
            <a:pPr marL="742950" indent="-514350" algn="ctr">
              <a:lnSpc>
                <a:spcPct val="90000"/>
              </a:lnSpc>
              <a:buSzPct val="100000"/>
              <a:buAutoNum type="arabicPeriod" startAt="3"/>
              <a:defRPr sz="3200">
                <a:solidFill>
                  <a:srgbClr val="FFFFFF"/>
                </a:solidFill>
                <a:latin typeface="Arial"/>
                <a:ea typeface="Arial"/>
                <a:cs typeface="Arial"/>
                <a:sym typeface="Arial"/>
              </a:defRPr>
            </a:pPr>
          </a:p>
        </p:txBody>
      </p:sp>
      <p:pic>
        <p:nvPicPr>
          <p:cNvPr id="357" name="image10.png" descr="http://knote.com/wp-content/uploads/2015/02/Hard-work2.png"/>
          <p:cNvPicPr>
            <a:picLocks noChangeAspect="1"/>
          </p:cNvPicPr>
          <p:nvPr/>
        </p:nvPicPr>
        <p:blipFill>
          <a:blip r:embed="rId2">
            <a:extLst/>
          </a:blip>
          <a:stretch>
            <a:fillRect/>
          </a:stretch>
        </p:blipFill>
        <p:spPr>
          <a:xfrm>
            <a:off x="6113057" y="3429000"/>
            <a:ext cx="3042686" cy="300875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9" name="Shape 359"/>
          <p:cNvSpPr/>
          <p:nvPr>
            <p:ph type="title"/>
          </p:nvPr>
        </p:nvSpPr>
        <p:spPr>
          <a:xfrm>
            <a:off x="304798" y="-2"/>
            <a:ext cx="5470530" cy="653858"/>
          </a:xfrm>
          <a:prstGeom prst="rect">
            <a:avLst/>
          </a:prstGeom>
        </p:spPr>
        <p:txBody>
          <a:bodyPr/>
          <a:lstStyle/>
          <a:p>
            <a:pPr/>
            <a:r>
              <a:t>Advice for the Journey</a:t>
            </a:r>
          </a:p>
        </p:txBody>
      </p:sp>
      <p:sp>
        <p:nvSpPr>
          <p:cNvPr id="360" name="Shape 360"/>
          <p:cNvSpPr/>
          <p:nvPr/>
        </p:nvSpPr>
        <p:spPr>
          <a:xfrm>
            <a:off x="-1" y="676039"/>
            <a:ext cx="9155743" cy="5038962"/>
          </a:xfrm>
          <a:prstGeom prst="rect">
            <a:avLst/>
          </a:prstGeom>
          <a:solidFill>
            <a:srgbClr val="2E75B6"/>
          </a:solidFill>
          <a:ln w="12700">
            <a:miter lim="400000"/>
          </a:ln>
        </p:spPr>
        <p:txBody>
          <a:bodyPr lIns="45718" tIns="45718" rIns="45718" bIns="45718" anchor="ctr"/>
          <a:lstStyle/>
          <a:p>
            <a:pPr algn="ctr">
              <a:defRPr>
                <a:solidFill>
                  <a:srgbClr val="FFFFFF"/>
                </a:solidFill>
                <a:latin typeface="+mj-lt"/>
                <a:ea typeface="+mj-ea"/>
                <a:cs typeface="+mj-cs"/>
                <a:sym typeface="Calibri"/>
              </a:defRPr>
            </a:pPr>
          </a:p>
        </p:txBody>
      </p:sp>
      <p:sp>
        <p:nvSpPr>
          <p:cNvPr id="361" name="Shape 361"/>
          <p:cNvSpPr/>
          <p:nvPr/>
        </p:nvSpPr>
        <p:spPr>
          <a:xfrm>
            <a:off x="443344" y="914400"/>
            <a:ext cx="8229601" cy="355628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indent="228600" defTabSz="685800">
              <a:defRPr b="1" sz="2800" u="sng">
                <a:solidFill>
                  <a:srgbClr val="FFFFFF"/>
                </a:solidFill>
                <a:latin typeface="Arial"/>
                <a:ea typeface="Arial"/>
                <a:cs typeface="Arial"/>
                <a:sym typeface="Arial"/>
              </a:defRPr>
            </a:pPr>
            <a:r>
              <a:t>Throughout this course, always remember to:</a:t>
            </a:r>
            <a:endParaRPr sz="2400"/>
          </a:p>
          <a:p>
            <a:pPr indent="228600" defTabSz="685800">
              <a:defRPr sz="2800">
                <a:solidFill>
                  <a:srgbClr val="FFFFFF"/>
                </a:solidFill>
                <a:latin typeface="Arial"/>
                <a:ea typeface="Arial"/>
                <a:cs typeface="Arial"/>
                <a:sym typeface="Arial"/>
              </a:defRPr>
            </a:pPr>
          </a:p>
          <a:p>
            <a:pPr marL="742950" indent="-514350" defTabSz="685800">
              <a:buSzPct val="100000"/>
              <a:buAutoNum type="arabicPeriod" startAt="1"/>
              <a:defRPr i="1" sz="3600">
                <a:solidFill>
                  <a:srgbClr val="FFFFFF"/>
                </a:solidFill>
                <a:latin typeface="Arial"/>
                <a:ea typeface="Arial"/>
                <a:cs typeface="Arial"/>
                <a:sym typeface="Arial"/>
              </a:defRPr>
            </a:pPr>
            <a:r>
              <a:t> Work Hard!!</a:t>
            </a:r>
            <a:endParaRPr sz="2400"/>
          </a:p>
          <a:p>
            <a:pPr marL="742950" indent="-514350" defTabSz="685800">
              <a:buSzPct val="100000"/>
              <a:buAutoNum type="arabicPeriod" startAt="1"/>
              <a:defRPr sz="3600">
                <a:solidFill>
                  <a:srgbClr val="FFFFFF"/>
                </a:solidFill>
                <a:latin typeface="Arial"/>
                <a:ea typeface="Arial"/>
                <a:cs typeface="Arial"/>
                <a:sym typeface="Arial"/>
              </a:defRPr>
            </a:pPr>
          </a:p>
          <a:p>
            <a:pPr marL="742950" indent="-514350" defTabSz="685800">
              <a:buSzPct val="100000"/>
              <a:buAutoNum type="arabicPeriod" startAt="2"/>
              <a:defRPr b="1" i="1" sz="3600">
                <a:solidFill>
                  <a:srgbClr val="FFFFFF"/>
                </a:solidFill>
                <a:latin typeface="Arial"/>
                <a:ea typeface="Arial"/>
                <a:cs typeface="Arial"/>
                <a:sym typeface="Arial"/>
              </a:defRPr>
            </a:pPr>
            <a:r>
              <a:t> Appreciate your successes</a:t>
            </a:r>
            <a:endParaRPr sz="2400"/>
          </a:p>
          <a:p>
            <a:pPr marL="742950" indent="-514350" algn="ctr" defTabSz="685800">
              <a:buSzPct val="100000"/>
              <a:buAutoNum type="arabicPeriod" startAt="2"/>
              <a:defRPr sz="3600">
                <a:solidFill>
                  <a:srgbClr val="FFFFFF"/>
                </a:solidFill>
                <a:latin typeface="Arial"/>
                <a:ea typeface="Arial"/>
                <a:cs typeface="Arial"/>
                <a:sym typeface="Arial"/>
              </a:defRPr>
            </a:pPr>
          </a:p>
        </p:txBody>
      </p:sp>
      <p:pic>
        <p:nvPicPr>
          <p:cNvPr id="362" name="image8.jpeg" descr="http://cdn.meme.am/instances/57165550.jpg"/>
          <p:cNvPicPr>
            <a:picLocks noChangeAspect="1"/>
          </p:cNvPicPr>
          <p:nvPr/>
        </p:nvPicPr>
        <p:blipFill>
          <a:blip r:embed="rId2">
            <a:extLst/>
          </a:blip>
          <a:srcRect l="0" t="0" r="0" b="3603"/>
          <a:stretch>
            <a:fillRect/>
          </a:stretch>
        </p:blipFill>
        <p:spPr>
          <a:xfrm>
            <a:off x="5548464" y="3810000"/>
            <a:ext cx="3607276" cy="260794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4" name="Shape 364"/>
          <p:cNvSpPr/>
          <p:nvPr>
            <p:ph type="title"/>
          </p:nvPr>
        </p:nvSpPr>
        <p:spPr>
          <a:xfrm>
            <a:off x="304798" y="-2"/>
            <a:ext cx="5470530" cy="653858"/>
          </a:xfrm>
          <a:prstGeom prst="rect">
            <a:avLst/>
          </a:prstGeom>
        </p:spPr>
        <p:txBody>
          <a:bodyPr/>
          <a:lstStyle/>
          <a:p>
            <a:pPr/>
            <a:r>
              <a:t>Advice for the Journey</a:t>
            </a:r>
          </a:p>
        </p:txBody>
      </p:sp>
      <p:sp>
        <p:nvSpPr>
          <p:cNvPr id="365" name="Shape 365"/>
          <p:cNvSpPr/>
          <p:nvPr/>
        </p:nvSpPr>
        <p:spPr>
          <a:xfrm>
            <a:off x="-1" y="676039"/>
            <a:ext cx="9155743" cy="5038962"/>
          </a:xfrm>
          <a:prstGeom prst="rect">
            <a:avLst/>
          </a:prstGeom>
          <a:solidFill>
            <a:srgbClr val="2E75B6"/>
          </a:solidFill>
          <a:ln w="12700">
            <a:miter lim="400000"/>
          </a:ln>
        </p:spPr>
        <p:txBody>
          <a:bodyPr lIns="45718" tIns="45718" rIns="45718" bIns="45718" anchor="ctr"/>
          <a:lstStyle/>
          <a:p>
            <a:pPr algn="ctr">
              <a:defRPr>
                <a:solidFill>
                  <a:srgbClr val="FFFFFF"/>
                </a:solidFill>
                <a:latin typeface="+mj-lt"/>
                <a:ea typeface="+mj-ea"/>
                <a:cs typeface="+mj-cs"/>
                <a:sym typeface="Calibri"/>
              </a:defRPr>
            </a:pPr>
          </a:p>
        </p:txBody>
      </p:sp>
      <p:sp>
        <p:nvSpPr>
          <p:cNvPr id="366" name="Shape 366"/>
          <p:cNvSpPr/>
          <p:nvPr/>
        </p:nvSpPr>
        <p:spPr>
          <a:xfrm>
            <a:off x="443344" y="914399"/>
            <a:ext cx="8229601" cy="362783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indent="228600">
              <a:lnSpc>
                <a:spcPct val="90000"/>
              </a:lnSpc>
              <a:defRPr b="1" sz="2800" u="sng">
                <a:solidFill>
                  <a:srgbClr val="FFFFFF"/>
                </a:solidFill>
                <a:latin typeface="Arial"/>
                <a:ea typeface="Arial"/>
                <a:cs typeface="Arial"/>
                <a:sym typeface="Arial"/>
              </a:defRPr>
            </a:pPr>
            <a:r>
              <a:t>Throughout this course, always remember to:</a:t>
            </a:r>
          </a:p>
          <a:p>
            <a:pPr indent="228600">
              <a:lnSpc>
                <a:spcPct val="90000"/>
              </a:lnSpc>
              <a:defRPr sz="2800">
                <a:solidFill>
                  <a:srgbClr val="FFFFFF"/>
                </a:solidFill>
                <a:latin typeface="Arial"/>
                <a:ea typeface="Arial"/>
                <a:cs typeface="Arial"/>
                <a:sym typeface="Arial"/>
              </a:defRPr>
            </a:pPr>
          </a:p>
          <a:p>
            <a:pPr marL="742950" indent="-514350">
              <a:lnSpc>
                <a:spcPct val="90000"/>
              </a:lnSpc>
              <a:buSzPct val="100000"/>
              <a:buAutoNum type="arabicPeriod" startAt="1"/>
              <a:defRPr i="1" sz="3600">
                <a:solidFill>
                  <a:srgbClr val="FFFFFF"/>
                </a:solidFill>
                <a:latin typeface="Arial"/>
                <a:ea typeface="Arial"/>
                <a:cs typeface="Arial"/>
                <a:sym typeface="Arial"/>
              </a:defRPr>
            </a:pPr>
            <a:r>
              <a:t> Work Hard!!</a:t>
            </a:r>
            <a:endParaRPr sz="2800"/>
          </a:p>
          <a:p>
            <a:pPr marL="742950" indent="-514350">
              <a:lnSpc>
                <a:spcPct val="90000"/>
              </a:lnSpc>
              <a:buSzPct val="100000"/>
              <a:buAutoNum type="arabicPeriod" startAt="1"/>
              <a:defRPr sz="3600">
                <a:solidFill>
                  <a:srgbClr val="FFFFFF"/>
                </a:solidFill>
                <a:latin typeface="Arial"/>
                <a:ea typeface="Arial"/>
                <a:cs typeface="Arial"/>
                <a:sym typeface="Arial"/>
              </a:defRPr>
            </a:pPr>
          </a:p>
          <a:p>
            <a:pPr marL="742950" indent="-514350">
              <a:lnSpc>
                <a:spcPct val="90000"/>
              </a:lnSpc>
              <a:buSzPct val="100000"/>
              <a:buAutoNum type="arabicPeriod" startAt="2"/>
              <a:defRPr i="1" sz="3600">
                <a:solidFill>
                  <a:srgbClr val="FFFFFF"/>
                </a:solidFill>
                <a:latin typeface="Arial"/>
                <a:ea typeface="Arial"/>
                <a:cs typeface="Arial"/>
                <a:sym typeface="Arial"/>
              </a:defRPr>
            </a:pPr>
            <a:r>
              <a:t> Appreciate your successes</a:t>
            </a:r>
            <a:endParaRPr sz="2800"/>
          </a:p>
          <a:p>
            <a:pPr marL="742950" indent="-514350" algn="ctr">
              <a:lnSpc>
                <a:spcPct val="90000"/>
              </a:lnSpc>
              <a:buSzPct val="100000"/>
              <a:buAutoNum type="arabicPeriod" startAt="2"/>
              <a:defRPr sz="3600">
                <a:solidFill>
                  <a:srgbClr val="FFFFFF"/>
                </a:solidFill>
                <a:latin typeface="Arial"/>
                <a:ea typeface="Arial"/>
                <a:cs typeface="Arial"/>
                <a:sym typeface="Arial"/>
              </a:defRPr>
            </a:pPr>
          </a:p>
          <a:p>
            <a:pPr marL="742950" indent="-514350">
              <a:lnSpc>
                <a:spcPct val="90000"/>
              </a:lnSpc>
              <a:buSzPct val="100000"/>
              <a:buAutoNum type="arabicPeriod" startAt="3"/>
              <a:defRPr b="1" sz="3600">
                <a:solidFill>
                  <a:srgbClr val="FFFFFF"/>
                </a:solidFill>
                <a:latin typeface="Arial"/>
                <a:ea typeface="Arial"/>
                <a:cs typeface="Arial"/>
                <a:sym typeface="Arial"/>
              </a:defRPr>
            </a:pPr>
            <a:r>
              <a:t> </a:t>
            </a:r>
            <a:r>
              <a:rPr i="1"/>
              <a:t>Trust yourself</a:t>
            </a:r>
            <a:endParaRPr sz="2800"/>
          </a:p>
        </p:txBody>
      </p:sp>
      <p:pic>
        <p:nvPicPr>
          <p:cNvPr id="367" name="image9.jpeg" descr="http://www.quickmeme.com/img/b1/b1863ec001f174e2d9a3cc0ad89aad0cbf78ddd297256b891bd8ff4662f3f044.jpg"/>
          <p:cNvPicPr>
            <a:picLocks noChangeAspect="1"/>
          </p:cNvPicPr>
          <p:nvPr/>
        </p:nvPicPr>
        <p:blipFill>
          <a:blip r:embed="rId2">
            <a:extLst/>
          </a:blip>
          <a:srcRect l="0" t="2868" r="0" b="2855"/>
          <a:stretch>
            <a:fillRect/>
          </a:stretch>
        </p:blipFill>
        <p:spPr>
          <a:xfrm>
            <a:off x="5559442" y="3917919"/>
            <a:ext cx="3584558" cy="251460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9" name="Shape 369"/>
          <p:cNvSpPr/>
          <p:nvPr>
            <p:ph type="title"/>
          </p:nvPr>
        </p:nvSpPr>
        <p:spPr>
          <a:xfrm>
            <a:off x="390606" y="2953542"/>
            <a:ext cx="8229601" cy="871859"/>
          </a:xfrm>
          <a:prstGeom prst="rect">
            <a:avLst/>
          </a:prstGeom>
        </p:spPr>
        <p:txBody>
          <a:bodyPr/>
          <a:lstStyle/>
          <a:p>
            <a:pPr/>
            <a:r>
              <a:t>Course Structure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2" name="Shape 262"/>
          <p:cNvSpPr/>
          <p:nvPr>
            <p:ph type="title"/>
          </p:nvPr>
        </p:nvSpPr>
        <p:spPr>
          <a:xfrm>
            <a:off x="304798" y="-2"/>
            <a:ext cx="5470530" cy="653858"/>
          </a:xfrm>
          <a:prstGeom prst="rect">
            <a:avLst/>
          </a:prstGeom>
        </p:spPr>
        <p:txBody>
          <a:bodyPr/>
          <a:lstStyle/>
          <a:p>
            <a:pPr/>
            <a:r>
              <a:t>Instructor = … ?</a:t>
            </a:r>
          </a:p>
        </p:txBody>
      </p:sp>
      <p:sp>
        <p:nvSpPr>
          <p:cNvPr id="263" name="Shape 263"/>
          <p:cNvSpPr/>
          <p:nvPr/>
        </p:nvSpPr>
        <p:spPr>
          <a:xfrm>
            <a:off x="196850" y="760688"/>
            <a:ext cx="8947150" cy="3182778"/>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indent="228600" defTabSz="685800">
              <a:defRPr b="1" sz="2800" u="sng">
                <a:latin typeface="Arial"/>
                <a:ea typeface="Arial"/>
                <a:cs typeface="Arial"/>
                <a:sym typeface="Arial"/>
              </a:defRPr>
            </a:pPr>
            <a:r>
              <a:t>Dustin Sparks </a:t>
            </a:r>
            <a:r>
              <a:rPr b="0" i="1"/>
              <a:t>(Pixelmixer)</a:t>
            </a:r>
          </a:p>
          <a:p>
            <a:pPr marL="685800" indent="-457200" defTabSz="685800">
              <a:buSzPct val="100000"/>
              <a:buFont typeface="Arial"/>
              <a:buChar char="•"/>
              <a:defRPr b="1" sz="15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Telecommunications graduate from Ball State University in the frozen Midwestern tundra (Indiana)</a:t>
            </a:r>
          </a:p>
          <a:p>
            <a:pPr marL="685800" indent="-457200" defTabSz="685800">
              <a:buSzPct val="100000"/>
              <a:buFont typeface="Arial"/>
              <a:buChar char="•"/>
              <a:defRPr sz="2800">
                <a:latin typeface="Arial"/>
                <a:ea typeface="Arial"/>
                <a:cs typeface="Arial"/>
                <a:sym typeface="Arial"/>
              </a:defRPr>
            </a:pPr>
            <a:r>
              <a:t>Former AOL hacker</a:t>
            </a:r>
          </a:p>
          <a:p>
            <a:pPr marL="685800" indent="-457200" defTabSz="685800">
              <a:buSzPct val="100000"/>
              <a:buFont typeface="Arial"/>
              <a:buChar char="•"/>
              <a:defRPr sz="2800">
                <a:latin typeface="Arial"/>
                <a:ea typeface="Arial"/>
                <a:cs typeface="Arial"/>
                <a:sym typeface="Arial"/>
              </a:defRPr>
            </a:pPr>
            <a:r>
              <a:t>Over 17 years coding, </a:t>
            </a:r>
            <a:r>
              <a:rPr sz="1500"/>
              <a:t>(with plenty of experience being a n00b at it.)</a:t>
            </a:r>
            <a:endParaRPr sz="2400"/>
          </a:p>
        </p:txBody>
      </p:sp>
      <p:sp>
        <p:nvSpPr>
          <p:cNvPr id="264" name="Shape 264"/>
          <p:cNvSpPr/>
          <p:nvPr/>
        </p:nvSpPr>
        <p:spPr>
          <a:xfrm>
            <a:off x="2794000" y="4326923"/>
            <a:ext cx="5726742" cy="167062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685800" indent="-457200">
              <a:buSzPct val="100000"/>
              <a:buFont typeface="Arial"/>
              <a:buChar char="•"/>
              <a:defRPr i="1" sz="3000">
                <a:latin typeface="Arial"/>
                <a:ea typeface="Arial"/>
                <a:cs typeface="Arial"/>
                <a:sym typeface="Arial"/>
              </a:defRPr>
            </a:pPr>
            <a:r>
              <a:t>I have a 1 year old and a 4 year old </a:t>
            </a:r>
          </a:p>
          <a:p>
            <a:pPr>
              <a:defRPr sz="3000">
                <a:latin typeface="Arial"/>
                <a:ea typeface="Arial"/>
                <a:cs typeface="Arial"/>
                <a:sym typeface="Arial"/>
              </a:defRPr>
            </a:pPr>
          </a:p>
          <a:p>
            <a:pPr marL="685800" indent="-457200">
              <a:buSzPct val="100000"/>
              <a:buFont typeface="Arial"/>
              <a:buChar char="•"/>
              <a:defRPr sz="2000">
                <a:latin typeface="Arial"/>
                <a:ea typeface="Arial"/>
                <a:cs typeface="Arial"/>
                <a:sym typeface="Arial"/>
              </a:defRPr>
            </a:pPr>
            <a:r>
              <a:t>Secretly, I’m a Video Game (watcher) Nerd</a:t>
            </a:r>
          </a:p>
        </p:txBody>
      </p:sp>
      <p:pic>
        <p:nvPicPr>
          <p:cNvPr id="265" name="image1.jpeg"/>
          <p:cNvPicPr>
            <a:picLocks noChangeAspect="1"/>
          </p:cNvPicPr>
          <p:nvPr/>
        </p:nvPicPr>
        <p:blipFill>
          <a:blip r:embed="rId2">
            <a:extLst/>
          </a:blip>
          <a:stretch>
            <a:fillRect/>
          </a:stretch>
        </p:blipFill>
        <p:spPr>
          <a:xfrm>
            <a:off x="429265" y="3933513"/>
            <a:ext cx="2191375" cy="219137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1" name="Shape 371"/>
          <p:cNvSpPr/>
          <p:nvPr>
            <p:ph type="title"/>
          </p:nvPr>
        </p:nvSpPr>
        <p:spPr>
          <a:xfrm>
            <a:off x="304798" y="-2"/>
            <a:ext cx="5470530" cy="653858"/>
          </a:xfrm>
          <a:prstGeom prst="rect">
            <a:avLst/>
          </a:prstGeom>
        </p:spPr>
        <p:txBody>
          <a:bodyPr/>
          <a:lstStyle/>
          <a:p>
            <a:pPr/>
            <a:r>
              <a:t>Daily Schedule</a:t>
            </a:r>
          </a:p>
        </p:txBody>
      </p:sp>
      <p:sp>
        <p:nvSpPr>
          <p:cNvPr id="372" name="Shape 372"/>
          <p:cNvSpPr/>
          <p:nvPr/>
        </p:nvSpPr>
        <p:spPr>
          <a:xfrm>
            <a:off x="98425" y="747989"/>
            <a:ext cx="8947150" cy="5263916"/>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indent="228600" defTabSz="685800">
              <a:defRPr sz="2800">
                <a:latin typeface="Arial"/>
                <a:ea typeface="Arial"/>
                <a:cs typeface="Arial"/>
                <a:sym typeface="Arial"/>
              </a:defRPr>
            </a:pPr>
            <a:r>
              <a:t>For each class we’ll run through the following:</a:t>
            </a:r>
            <a:endParaRPr sz="2400"/>
          </a:p>
          <a:p>
            <a:pPr indent="228600" defTabSz="685800">
              <a:defRPr sz="15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Set Objectives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Brief Background Lecture</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Watch Me / Coding Demos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Code Discussions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In-Class Exercises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Project Work</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4" name="Shape 374"/>
          <p:cNvSpPr/>
          <p:nvPr>
            <p:ph type="title"/>
          </p:nvPr>
        </p:nvSpPr>
        <p:spPr>
          <a:xfrm>
            <a:off x="304798" y="-2"/>
            <a:ext cx="5470530" cy="653858"/>
          </a:xfrm>
          <a:prstGeom prst="rect">
            <a:avLst/>
          </a:prstGeom>
        </p:spPr>
        <p:txBody>
          <a:bodyPr/>
          <a:lstStyle/>
          <a:p>
            <a:pPr/>
            <a:r>
              <a:t>Daily Schedule</a:t>
            </a:r>
          </a:p>
        </p:txBody>
      </p:sp>
      <p:sp>
        <p:nvSpPr>
          <p:cNvPr id="375" name="Shape 375"/>
          <p:cNvSpPr/>
          <p:nvPr/>
        </p:nvSpPr>
        <p:spPr>
          <a:xfrm>
            <a:off x="98425" y="747989"/>
            <a:ext cx="8947150" cy="5263916"/>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indent="228600" defTabSz="685800">
              <a:defRPr sz="2800">
                <a:latin typeface="Arial"/>
                <a:ea typeface="Arial"/>
                <a:cs typeface="Arial"/>
                <a:sym typeface="Arial"/>
              </a:defRPr>
            </a:pPr>
            <a:r>
              <a:t>For each class we’ll run through the following:</a:t>
            </a:r>
            <a:endParaRPr sz="2400"/>
          </a:p>
          <a:p>
            <a:pPr indent="228600" defTabSz="685800">
              <a:defRPr sz="15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Set Objectives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Brief Background Lecture</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Watch Me / Coding Demos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Code Discussions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In-Class Exercises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Project Work</a:t>
            </a:r>
          </a:p>
        </p:txBody>
      </p:sp>
      <p:sp>
        <p:nvSpPr>
          <p:cNvPr id="376" name="Shape 376"/>
          <p:cNvSpPr/>
          <p:nvPr/>
        </p:nvSpPr>
        <p:spPr>
          <a:xfrm>
            <a:off x="304799" y="3981689"/>
            <a:ext cx="3746707" cy="2334511"/>
          </a:xfrm>
          <a:prstGeom prst="rect">
            <a:avLst/>
          </a:prstGeom>
          <a:ln w="60325">
            <a:solidFill>
              <a:srgbClr val="FF0000"/>
            </a:solidFill>
            <a:miter/>
          </a:ln>
        </p:spPr>
        <p:txBody>
          <a:bodyPr lIns="45718" tIns="45718" rIns="45718" bIns="45718" anchor="ctr"/>
          <a:lstStyle/>
          <a:p>
            <a:pPr algn="ctr">
              <a:defRPr>
                <a:solidFill>
                  <a:srgbClr val="FFFFFF"/>
                </a:solidFill>
                <a:latin typeface="Arial"/>
                <a:ea typeface="Arial"/>
                <a:cs typeface="Arial"/>
                <a:sym typeface="Arial"/>
              </a:defRPr>
            </a:pPr>
          </a:p>
        </p:txBody>
      </p:sp>
      <p:sp>
        <p:nvSpPr>
          <p:cNvPr id="377" name="Shape 377"/>
          <p:cNvSpPr/>
          <p:nvPr/>
        </p:nvSpPr>
        <p:spPr>
          <a:xfrm>
            <a:off x="4181116" y="4770099"/>
            <a:ext cx="4845010" cy="48620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defRPr b="1" sz="2800" u="sng">
                <a:solidFill>
                  <a:srgbClr val="C00000"/>
                </a:solidFill>
                <a:latin typeface="Arial"/>
                <a:ea typeface="Arial"/>
                <a:cs typeface="Arial"/>
                <a:sym typeface="Arial"/>
              </a:defRPr>
            </a:lvl1pPr>
          </a:lstStyle>
          <a:p>
            <a:pPr/>
            <a:r>
              <a:t>The Super Important Stuff!!!</a:t>
            </a:r>
          </a:p>
        </p:txBody>
      </p:sp>
      <p:sp>
        <p:nvSpPr>
          <p:cNvPr id="378" name="Shape 378"/>
          <p:cNvSpPr/>
          <p:nvPr/>
        </p:nvSpPr>
        <p:spPr>
          <a:xfrm>
            <a:off x="4838491" y="5364612"/>
            <a:ext cx="3530261" cy="48620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defRPr i="1" sz="2800">
                <a:solidFill>
                  <a:srgbClr val="C00000"/>
                </a:solidFill>
                <a:latin typeface="Arial"/>
                <a:ea typeface="Arial"/>
                <a:cs typeface="Arial"/>
                <a:sym typeface="Arial"/>
              </a:defRPr>
            </a:lvl1pPr>
          </a:lstStyle>
          <a:p>
            <a:pPr/>
            <a:r>
              <a:t>i.e. Always be coding!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0" name="Shape 380"/>
          <p:cNvSpPr/>
          <p:nvPr>
            <p:ph type="title"/>
          </p:nvPr>
        </p:nvSpPr>
        <p:spPr>
          <a:xfrm>
            <a:off x="390606" y="2953542"/>
            <a:ext cx="8229601" cy="871859"/>
          </a:xfrm>
          <a:prstGeom prst="rect">
            <a:avLst/>
          </a:prstGeom>
        </p:spPr>
        <p:txBody>
          <a:bodyPr/>
          <a:lstStyle/>
          <a:p>
            <a:pPr/>
            <a:r>
              <a:t>Pre-Work</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2" name="Shape 382"/>
          <p:cNvSpPr/>
          <p:nvPr>
            <p:ph type="title"/>
          </p:nvPr>
        </p:nvSpPr>
        <p:spPr>
          <a:xfrm>
            <a:off x="304798" y="-2"/>
            <a:ext cx="5470530" cy="653858"/>
          </a:xfrm>
          <a:prstGeom prst="rect">
            <a:avLst/>
          </a:prstGeom>
        </p:spPr>
        <p:txBody>
          <a:bodyPr/>
          <a:lstStyle/>
          <a:p>
            <a:pPr/>
            <a:r>
              <a:t>Software Checklist</a:t>
            </a:r>
          </a:p>
        </p:txBody>
      </p:sp>
      <p:sp>
        <p:nvSpPr>
          <p:cNvPr id="383" name="Shape 383"/>
          <p:cNvSpPr/>
          <p:nvPr/>
        </p:nvSpPr>
        <p:spPr>
          <a:xfrm>
            <a:off x="98425" y="747989"/>
            <a:ext cx="8947150" cy="4401977"/>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marL="685800" indent="-457200" defTabSz="685800">
              <a:buSzPct val="100000"/>
              <a:buFont typeface="Arial"/>
              <a:buChar char="•"/>
              <a:defRPr b="1" sz="1500">
                <a:latin typeface="Arial"/>
                <a:ea typeface="Arial"/>
                <a:cs typeface="Arial"/>
                <a:sym typeface="Arial"/>
              </a:defRPr>
            </a:pPr>
          </a:p>
          <a:p>
            <a:pPr indent="228600" defTabSz="685800">
              <a:defRPr sz="2800">
                <a:latin typeface="Arial"/>
                <a:ea typeface="Arial"/>
                <a:cs typeface="Arial"/>
                <a:sym typeface="Arial"/>
              </a:defRPr>
            </a:pPr>
            <a:r>
              <a:t>At this point, you should have each of these installed:</a:t>
            </a:r>
            <a:endParaRPr sz="2400"/>
          </a:p>
          <a:p>
            <a:pPr indent="228600" defTabSz="685800">
              <a:defRPr sz="2800">
                <a:latin typeface="Arial"/>
                <a:ea typeface="Arial"/>
                <a:cs typeface="Arial"/>
                <a:sym typeface="Arial"/>
              </a:defRPr>
            </a:pPr>
          </a:p>
          <a:p>
            <a:pPr marL="685800" indent="-457200" defTabSz="685800">
              <a:buSzPct val="100000"/>
              <a:buFont typeface="Wingdings"/>
              <a:buChar char="❑"/>
              <a:defRPr sz="2800">
                <a:latin typeface="Arial"/>
                <a:ea typeface="Arial"/>
                <a:cs typeface="Arial"/>
                <a:sym typeface="Arial"/>
              </a:defRPr>
            </a:pPr>
            <a:r>
              <a:t> Slack </a:t>
            </a:r>
            <a:endParaRPr sz="2400"/>
          </a:p>
          <a:p>
            <a:pPr marL="685800" indent="-457200" defTabSz="685800">
              <a:buSzPct val="100000"/>
              <a:buFont typeface="Wingdings"/>
              <a:buChar char="❑"/>
              <a:defRPr sz="2800">
                <a:latin typeface="Arial"/>
                <a:ea typeface="Arial"/>
                <a:cs typeface="Arial"/>
                <a:sym typeface="Arial"/>
              </a:defRPr>
            </a:pPr>
            <a:r>
              <a:t> Sublime Text 3</a:t>
            </a:r>
            <a:endParaRPr sz="2400"/>
          </a:p>
          <a:p>
            <a:pPr marL="685800" indent="-457200" defTabSz="685800">
              <a:buSzPct val="100000"/>
              <a:buFont typeface="Wingdings"/>
              <a:buChar char="❑"/>
              <a:defRPr sz="2800">
                <a:latin typeface="Arial"/>
                <a:ea typeface="Arial"/>
                <a:cs typeface="Arial"/>
                <a:sym typeface="Arial"/>
              </a:defRPr>
            </a:pPr>
            <a:r>
              <a:t> Git for Version Control</a:t>
            </a:r>
            <a:endParaRPr sz="2400"/>
          </a:p>
          <a:p>
            <a:pPr marL="685800" indent="-457200" defTabSz="685800">
              <a:buSzPct val="100000"/>
              <a:buFont typeface="Wingdings"/>
              <a:buChar char="❑"/>
              <a:defRPr sz="2800">
                <a:latin typeface="Arial"/>
                <a:ea typeface="Arial"/>
                <a:cs typeface="Arial"/>
                <a:sym typeface="Arial"/>
              </a:defRPr>
            </a:pPr>
            <a:r>
              <a:t> Git Bash (Windows) or Terminal (Mac)</a:t>
            </a:r>
            <a:endParaRPr sz="2400"/>
          </a:p>
          <a:p>
            <a:pPr marL="685800" indent="-457200" defTabSz="685800">
              <a:buSzPct val="100000"/>
              <a:buFont typeface="Wingdings"/>
              <a:buChar char="❑"/>
              <a:defRPr sz="2800">
                <a:latin typeface="Arial"/>
                <a:ea typeface="Arial"/>
                <a:cs typeface="Arial"/>
                <a:sym typeface="Arial"/>
              </a:defRPr>
            </a:pPr>
            <a:r>
              <a:t> Node.js</a:t>
            </a:r>
            <a:endParaRPr sz="2400"/>
          </a:p>
          <a:p>
            <a:pPr marL="685800" indent="-457200" defTabSz="685800">
              <a:buSzPct val="100000"/>
              <a:buFont typeface="Wingdings"/>
              <a:buChar char="❑"/>
              <a:defRPr sz="2800">
                <a:latin typeface="Arial"/>
                <a:ea typeface="Arial"/>
                <a:cs typeface="Arial"/>
                <a:sym typeface="Arial"/>
              </a:defRPr>
            </a:pPr>
            <a:r>
              <a:t> Heroku Toolbelt</a:t>
            </a:r>
            <a:endParaRPr sz="2400"/>
          </a:p>
          <a:p>
            <a:pPr marL="685800" indent="-457200" defTabSz="685800">
              <a:buSzPct val="100000"/>
              <a:buFont typeface="Wingdings"/>
              <a:buChar char="❑"/>
              <a:defRPr sz="2800">
                <a:latin typeface="Arial"/>
                <a:ea typeface="Arial"/>
                <a:cs typeface="Arial"/>
                <a:sym typeface="Arial"/>
              </a:defRPr>
            </a:pPr>
            <a:r>
              <a:t> Google Chrome</a:t>
            </a:r>
            <a:endParaRPr sz="2400"/>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5" name="Shape 385"/>
          <p:cNvSpPr/>
          <p:nvPr>
            <p:ph type="title"/>
          </p:nvPr>
        </p:nvSpPr>
        <p:spPr>
          <a:xfrm>
            <a:off x="304798" y="-2"/>
            <a:ext cx="5470530" cy="653858"/>
          </a:xfrm>
          <a:prstGeom prst="rect">
            <a:avLst/>
          </a:prstGeom>
        </p:spPr>
        <p:txBody>
          <a:bodyPr/>
          <a:lstStyle/>
          <a:p>
            <a:pPr/>
            <a:r>
              <a:t>Accounts Checklist</a:t>
            </a:r>
          </a:p>
        </p:txBody>
      </p:sp>
      <p:sp>
        <p:nvSpPr>
          <p:cNvPr id="386" name="Shape 386"/>
          <p:cNvSpPr/>
          <p:nvPr/>
        </p:nvSpPr>
        <p:spPr>
          <a:xfrm>
            <a:off x="98425" y="914398"/>
            <a:ext cx="8947150" cy="5454416"/>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indent="228600" defTabSz="685800">
              <a:defRPr sz="2800">
                <a:latin typeface="Arial"/>
                <a:ea typeface="Arial"/>
                <a:cs typeface="Arial"/>
                <a:sym typeface="Arial"/>
              </a:defRPr>
            </a:pPr>
            <a:r>
              <a:t>You should also now have accounts for:</a:t>
            </a:r>
            <a:endParaRPr sz="2400"/>
          </a:p>
          <a:p>
            <a:pPr indent="228600" defTabSz="685800">
              <a:defRPr sz="2800">
                <a:latin typeface="Arial"/>
                <a:ea typeface="Arial"/>
                <a:cs typeface="Arial"/>
                <a:sym typeface="Arial"/>
              </a:defRPr>
            </a:pPr>
          </a:p>
          <a:p>
            <a:pPr marL="685800" indent="-457200" defTabSz="685800">
              <a:buSzPct val="100000"/>
              <a:buFont typeface="Wingdings"/>
              <a:buChar char="❑"/>
              <a:defRPr sz="2800">
                <a:latin typeface="Arial"/>
                <a:ea typeface="Arial"/>
                <a:cs typeface="Arial"/>
                <a:sym typeface="Arial"/>
              </a:defRPr>
            </a:pPr>
            <a:r>
              <a:t> GitHub (with SSH Integration)</a:t>
            </a:r>
            <a:endParaRPr sz="2400"/>
          </a:p>
          <a:p>
            <a:pPr marL="685800" indent="-457200" defTabSz="685800">
              <a:buSzPct val="100000"/>
              <a:buFont typeface="Wingdings"/>
              <a:buChar char="❑"/>
              <a:defRPr sz="2800">
                <a:latin typeface="Arial"/>
                <a:ea typeface="Arial"/>
                <a:cs typeface="Arial"/>
                <a:sym typeface="Arial"/>
              </a:defRPr>
            </a:pPr>
          </a:p>
          <a:p>
            <a:pPr marL="685800" indent="-457200" defTabSz="685800">
              <a:buSzPct val="100000"/>
              <a:buFont typeface="Wingdings"/>
              <a:buChar char="❑"/>
              <a:defRPr sz="2800">
                <a:latin typeface="Arial"/>
                <a:ea typeface="Arial"/>
                <a:cs typeface="Arial"/>
                <a:sym typeface="Arial"/>
              </a:defRPr>
            </a:pPr>
            <a:r>
              <a:t> Heroku</a:t>
            </a:r>
            <a:endParaRPr sz="2400"/>
          </a:p>
          <a:p>
            <a:pPr marL="685800" indent="-457200" defTabSz="685800">
              <a:buSzPct val="100000"/>
              <a:buFont typeface="Wingdings"/>
              <a:buChar char="❑"/>
              <a:defRPr sz="2800">
                <a:latin typeface="Arial"/>
                <a:ea typeface="Arial"/>
                <a:cs typeface="Arial"/>
                <a:sym typeface="Arial"/>
              </a:defRPr>
            </a:pPr>
          </a:p>
          <a:p>
            <a:pPr marL="685800" indent="-457200" defTabSz="685800">
              <a:buSzPct val="100000"/>
              <a:buFont typeface="Wingdings"/>
              <a:buChar char="❑"/>
              <a:defRPr sz="2800">
                <a:latin typeface="Arial"/>
                <a:ea typeface="Arial"/>
                <a:cs typeface="Arial"/>
                <a:sym typeface="Arial"/>
              </a:defRPr>
            </a:pPr>
            <a:r>
              <a:t> LinkedIn</a:t>
            </a:r>
            <a:endParaRPr sz="2400"/>
          </a:p>
          <a:p>
            <a:pPr marL="685800" indent="-457200" defTabSz="685800">
              <a:buSzPct val="100000"/>
              <a:buFont typeface="Wingdings"/>
              <a:buChar char="❑"/>
              <a:defRPr sz="2800">
                <a:latin typeface="Arial"/>
                <a:ea typeface="Arial"/>
                <a:cs typeface="Arial"/>
                <a:sym typeface="Arial"/>
              </a:defRPr>
            </a:pPr>
          </a:p>
          <a:p>
            <a:pPr marL="685800" indent="-457200" defTabSz="685800">
              <a:buSzPct val="100000"/>
              <a:buFont typeface="Wingdings"/>
              <a:buChar char="❑"/>
              <a:defRPr sz="2800">
                <a:latin typeface="Arial"/>
                <a:ea typeface="Arial"/>
                <a:cs typeface="Arial"/>
                <a:sym typeface="Arial"/>
              </a:defRPr>
            </a:pPr>
            <a:r>
              <a:t> Stack Overflow</a:t>
            </a:r>
          </a:p>
          <a:p>
            <a:pPr defTabSz="685800">
              <a:defRPr sz="2800">
                <a:latin typeface="Arial"/>
                <a:ea typeface="Arial"/>
                <a:cs typeface="Arial"/>
                <a:sym typeface="Arial"/>
              </a:defRPr>
            </a:pPr>
          </a:p>
          <a:p>
            <a:pPr marL="685800" indent="-457200" defTabSz="685800">
              <a:buSzPct val="100000"/>
              <a:buFont typeface="Wingdings"/>
              <a:buChar char="❑"/>
              <a:defRPr sz="2800">
                <a:latin typeface="Arial"/>
                <a:ea typeface="Arial"/>
                <a:cs typeface="Arial"/>
                <a:sym typeface="Arial"/>
              </a:defRPr>
            </a:pPr>
            <a:r>
              <a:t> GitLab</a:t>
            </a:r>
          </a:p>
          <a:p>
            <a:pPr marL="685800" indent="-457200" defTabSz="685800">
              <a:buSzPct val="100000"/>
              <a:buFont typeface="Arial"/>
              <a:buChar char="•"/>
              <a:defRPr sz="2800">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8" name="Shape 388"/>
          <p:cNvSpPr/>
          <p:nvPr>
            <p:ph type="title"/>
          </p:nvPr>
        </p:nvSpPr>
        <p:spPr>
          <a:xfrm>
            <a:off x="304798" y="-2"/>
            <a:ext cx="5470530" cy="653858"/>
          </a:xfrm>
          <a:prstGeom prst="rect">
            <a:avLst/>
          </a:prstGeom>
        </p:spPr>
        <p:txBody>
          <a:bodyPr/>
          <a:lstStyle/>
          <a:p>
            <a:pPr/>
            <a:r>
              <a:t>Self-Check</a:t>
            </a:r>
          </a:p>
        </p:txBody>
      </p:sp>
      <p:sp>
        <p:nvSpPr>
          <p:cNvPr id="389" name="Shape 389"/>
          <p:cNvSpPr/>
          <p:nvPr/>
        </p:nvSpPr>
        <p:spPr>
          <a:xfrm>
            <a:off x="98425" y="914398"/>
            <a:ext cx="8947150" cy="6673616"/>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indent="228600" defTabSz="685800">
              <a:defRPr sz="2800">
                <a:latin typeface="Arial"/>
                <a:ea typeface="Arial"/>
                <a:cs typeface="Arial"/>
                <a:sym typeface="Arial"/>
              </a:defRPr>
            </a:pPr>
            <a:r>
              <a:t>Let’s do some quick checks of the following</a:t>
            </a:r>
            <a:endParaRPr sz="2400"/>
          </a:p>
          <a:p>
            <a:pPr indent="228600" defTabSz="685800">
              <a:defRPr sz="2800">
                <a:latin typeface="Arial"/>
                <a:ea typeface="Arial"/>
                <a:cs typeface="Arial"/>
                <a:sym typeface="Arial"/>
              </a:defRPr>
            </a:pPr>
          </a:p>
          <a:p>
            <a:pPr marL="685800" indent="-457200" defTabSz="685800">
              <a:buSzPct val="100000"/>
              <a:buFont typeface="Wingdings"/>
              <a:buChar char="✓"/>
              <a:defRPr sz="2800">
                <a:latin typeface="Arial"/>
                <a:ea typeface="Arial"/>
                <a:cs typeface="Arial"/>
                <a:sym typeface="Arial"/>
              </a:defRPr>
            </a:pPr>
            <a:r>
              <a:t>Sublime Check</a:t>
            </a:r>
            <a:endParaRPr sz="2400"/>
          </a:p>
          <a:p>
            <a:pPr marL="685800" indent="-457200" defTabSz="685800">
              <a:buSzPct val="100000"/>
              <a:buFont typeface="Wingdings"/>
              <a:buChar char="✓"/>
              <a:defRPr sz="2800">
                <a:latin typeface="Arial"/>
                <a:ea typeface="Arial"/>
                <a:cs typeface="Arial"/>
                <a:sym typeface="Arial"/>
              </a:defRPr>
            </a:pPr>
          </a:p>
          <a:p>
            <a:pPr marL="685800" indent="-457200" defTabSz="685800">
              <a:buSzPct val="100000"/>
              <a:buFont typeface="Wingdings"/>
              <a:buChar char="✓"/>
              <a:defRPr sz="2800">
                <a:latin typeface="Arial"/>
                <a:ea typeface="Arial"/>
                <a:cs typeface="Arial"/>
                <a:sym typeface="Arial"/>
              </a:defRPr>
            </a:pPr>
            <a:r>
              <a:t>Git Bash / Terminal Check</a:t>
            </a:r>
            <a:endParaRPr sz="2400"/>
          </a:p>
          <a:p>
            <a:pPr marL="685800" indent="-457200" defTabSz="685800">
              <a:buSzPct val="100000"/>
              <a:buFont typeface="Wingdings"/>
              <a:buChar char="✓"/>
              <a:defRPr sz="2800">
                <a:latin typeface="Arial"/>
                <a:ea typeface="Arial"/>
                <a:cs typeface="Arial"/>
                <a:sym typeface="Arial"/>
              </a:defRPr>
            </a:pPr>
          </a:p>
          <a:p>
            <a:pPr marL="685800" indent="-457200" defTabSz="685800">
              <a:buSzPct val="100000"/>
              <a:buFont typeface="Wingdings"/>
              <a:buChar char="✓"/>
              <a:defRPr sz="2800">
                <a:latin typeface="Arial"/>
                <a:ea typeface="Arial"/>
                <a:cs typeface="Arial"/>
                <a:sym typeface="Arial"/>
              </a:defRPr>
            </a:pPr>
            <a:r>
              <a:t>Node Check</a:t>
            </a:r>
            <a:endParaRPr sz="2400"/>
          </a:p>
          <a:p>
            <a:pPr marL="685800" indent="-457200" defTabSz="685800">
              <a:buSzPct val="100000"/>
              <a:buFont typeface="Wingdings"/>
              <a:buChar char="✓"/>
              <a:defRPr sz="2800">
                <a:latin typeface="Arial"/>
                <a:ea typeface="Arial"/>
                <a:cs typeface="Arial"/>
                <a:sym typeface="Arial"/>
              </a:defRPr>
            </a:pPr>
          </a:p>
          <a:p>
            <a:pPr marL="685800" indent="-457200" defTabSz="685800">
              <a:buSzPct val="100000"/>
              <a:buFont typeface="Wingdings"/>
              <a:buChar char="✓"/>
              <a:defRPr sz="2800">
                <a:latin typeface="Arial"/>
                <a:ea typeface="Arial"/>
                <a:cs typeface="Arial"/>
                <a:sym typeface="Arial"/>
              </a:defRPr>
            </a:pPr>
            <a:r>
              <a:t>Git Check</a:t>
            </a:r>
            <a:endParaRPr sz="2400"/>
          </a:p>
          <a:p>
            <a:pPr marL="685800" indent="-457200" defTabSz="685800">
              <a:buSzPct val="100000"/>
              <a:buFont typeface="Wingdings"/>
              <a:buChar char="✓"/>
              <a:defRPr sz="2800">
                <a:latin typeface="Arial"/>
                <a:ea typeface="Arial"/>
                <a:cs typeface="Arial"/>
                <a:sym typeface="Arial"/>
              </a:defRPr>
            </a:pPr>
          </a:p>
          <a:p>
            <a:pPr marL="685800" indent="-457200" defTabSz="685800">
              <a:buSzPct val="100000"/>
              <a:buFont typeface="Wingdings"/>
              <a:buChar char="✓"/>
              <a:defRPr sz="2800">
                <a:latin typeface="Arial"/>
                <a:ea typeface="Arial"/>
                <a:cs typeface="Arial"/>
                <a:sym typeface="Arial"/>
              </a:defRPr>
            </a:pPr>
            <a:r>
              <a:t>Heroku Check</a:t>
            </a:r>
            <a:endParaRPr sz="2400"/>
          </a:p>
          <a:p>
            <a:pPr marL="685800" indent="-457200" defTabSz="685800">
              <a:buSzPct val="100000"/>
              <a:buFont typeface="Wingdings"/>
              <a:buChar char="❑"/>
              <a:defRPr sz="2800">
                <a:latin typeface="Arial"/>
                <a:ea typeface="Arial"/>
                <a:cs typeface="Arial"/>
                <a:sym typeface="Arial"/>
              </a:defRPr>
            </a:pPr>
          </a:p>
          <a:p>
            <a:pPr marL="685800" indent="-457200" defTabSz="685800">
              <a:buSzPct val="100000"/>
              <a:buFont typeface="Wingdings"/>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1" name="Shape 391"/>
          <p:cNvSpPr/>
          <p:nvPr>
            <p:ph type="title"/>
          </p:nvPr>
        </p:nvSpPr>
        <p:spPr>
          <a:xfrm>
            <a:off x="390606" y="2953542"/>
            <a:ext cx="8229601" cy="871859"/>
          </a:xfrm>
          <a:prstGeom prst="rect">
            <a:avLst/>
          </a:prstGeom>
        </p:spPr>
        <p:txBody>
          <a:bodyPr/>
          <a:lstStyle/>
          <a:p>
            <a:pPr/>
            <a:r>
              <a:t>On the Modern Web</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3" name="Shape 393"/>
          <p:cNvSpPr/>
          <p:nvPr>
            <p:ph type="title"/>
          </p:nvPr>
        </p:nvSpPr>
        <p:spPr>
          <a:xfrm>
            <a:off x="304798" y="-2"/>
            <a:ext cx="5470530" cy="653858"/>
          </a:xfrm>
          <a:prstGeom prst="rect">
            <a:avLst/>
          </a:prstGeom>
        </p:spPr>
        <p:txBody>
          <a:bodyPr/>
          <a:lstStyle/>
          <a:p>
            <a:pPr/>
            <a:r>
              <a:t>Full-Stack Development?</a:t>
            </a:r>
          </a:p>
        </p:txBody>
      </p:sp>
      <p:pic>
        <p:nvPicPr>
          <p:cNvPr id="394" name="image10.jpeg" descr="http://cdn.meme.am/instances/64428700.jpg"/>
          <p:cNvPicPr>
            <a:picLocks noChangeAspect="1"/>
          </p:cNvPicPr>
          <p:nvPr/>
        </p:nvPicPr>
        <p:blipFill>
          <a:blip r:embed="rId2">
            <a:extLst/>
          </a:blip>
          <a:stretch>
            <a:fillRect/>
          </a:stretch>
        </p:blipFill>
        <p:spPr>
          <a:xfrm>
            <a:off x="1600200" y="990599"/>
            <a:ext cx="6400800" cy="517753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6" name="Shape 396"/>
          <p:cNvSpPr/>
          <p:nvPr>
            <p:ph type="title"/>
          </p:nvPr>
        </p:nvSpPr>
        <p:spPr>
          <a:xfrm>
            <a:off x="304798" y="-2"/>
            <a:ext cx="5470530" cy="653858"/>
          </a:xfrm>
          <a:prstGeom prst="rect">
            <a:avLst/>
          </a:prstGeom>
        </p:spPr>
        <p:txBody>
          <a:bodyPr/>
          <a:lstStyle/>
          <a:p>
            <a:pPr/>
            <a:r>
              <a:t>The “Magic” of YouTube</a:t>
            </a:r>
          </a:p>
        </p:txBody>
      </p:sp>
      <p:pic>
        <p:nvPicPr>
          <p:cNvPr id="397" name="image11.png"/>
          <p:cNvPicPr>
            <a:picLocks noChangeAspect="1"/>
          </p:cNvPicPr>
          <p:nvPr/>
        </p:nvPicPr>
        <p:blipFill>
          <a:blip r:embed="rId2">
            <a:extLst/>
          </a:blip>
          <a:stretch>
            <a:fillRect/>
          </a:stretch>
        </p:blipFill>
        <p:spPr>
          <a:xfrm>
            <a:off x="1143000" y="802186"/>
            <a:ext cx="7206085" cy="557366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9" name="Shape 399"/>
          <p:cNvSpPr/>
          <p:nvPr>
            <p:ph type="title"/>
          </p:nvPr>
        </p:nvSpPr>
        <p:spPr>
          <a:xfrm>
            <a:off x="304798" y="-2"/>
            <a:ext cx="5470530" cy="653858"/>
          </a:xfrm>
          <a:prstGeom prst="rect">
            <a:avLst/>
          </a:prstGeom>
        </p:spPr>
        <p:txBody>
          <a:bodyPr/>
          <a:lstStyle/>
          <a:p>
            <a:pPr/>
            <a:r>
              <a:t>Full-Stack Development</a:t>
            </a:r>
          </a:p>
        </p:txBody>
      </p:sp>
      <p:pic>
        <p:nvPicPr>
          <p:cNvPr id="400" name="image12.png" descr="C:\Users\ahaque89\Downloads\MEAN Deployment Strategy - Page 1 (2).png"/>
          <p:cNvPicPr>
            <a:picLocks noChangeAspect="1"/>
          </p:cNvPicPr>
          <p:nvPr/>
        </p:nvPicPr>
        <p:blipFill>
          <a:blip r:embed="rId2">
            <a:extLst/>
          </a:blip>
          <a:srcRect l="2424" t="13635" r="3150" b="5247"/>
          <a:stretch>
            <a:fillRect/>
          </a:stretch>
        </p:blipFill>
        <p:spPr>
          <a:xfrm>
            <a:off x="57397" y="740473"/>
            <a:ext cx="8948717" cy="4212062"/>
          </a:xfrm>
          <a:prstGeom prst="rect">
            <a:avLst/>
          </a:prstGeom>
          <a:ln w="12700">
            <a:miter lim="400000"/>
          </a:ln>
        </p:spPr>
      </p:pic>
      <p:sp>
        <p:nvSpPr>
          <p:cNvPr id="401" name="Shape 401"/>
          <p:cNvSpPr/>
          <p:nvPr/>
        </p:nvSpPr>
        <p:spPr>
          <a:xfrm>
            <a:off x="-1" y="4923128"/>
            <a:ext cx="9155743" cy="1492317"/>
          </a:xfrm>
          <a:prstGeom prst="rect">
            <a:avLst/>
          </a:prstGeom>
          <a:solidFill>
            <a:srgbClr val="2E75B6"/>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402" name="Shape 402"/>
          <p:cNvSpPr/>
          <p:nvPr/>
        </p:nvSpPr>
        <p:spPr>
          <a:xfrm>
            <a:off x="179710" y="5022270"/>
            <a:ext cx="8796319" cy="95942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342900" indent="-342900">
              <a:buSzPct val="100000"/>
              <a:buFont typeface="Arial"/>
              <a:buChar char="•"/>
              <a:defRPr sz="2000">
                <a:solidFill>
                  <a:srgbClr val="FFFFFF"/>
                </a:solidFill>
                <a:latin typeface="Arial"/>
                <a:ea typeface="Arial"/>
                <a:cs typeface="Arial"/>
                <a:sym typeface="Arial"/>
              </a:defRPr>
            </a:pPr>
            <a:r>
              <a:t>In modern </a:t>
            </a:r>
            <a:r>
              <a:rPr b="1"/>
              <a:t>web apps, </a:t>
            </a:r>
            <a:r>
              <a:t>there’s a constant back-and-forth communication between two key components: the visuals displayed on the user’s browser (</a:t>
            </a:r>
            <a:r>
              <a:rPr b="1"/>
              <a:t>frontend) </a:t>
            </a:r>
            <a:r>
              <a:t>and the data and logic stored on the server (</a:t>
            </a:r>
            <a:r>
              <a:rPr b="1"/>
              <a:t>backend).</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7" name="image8.png"/>
          <p:cNvPicPr>
            <a:picLocks noChangeAspect="1"/>
          </p:cNvPicPr>
          <p:nvPr/>
        </p:nvPicPr>
        <p:blipFill>
          <a:blip r:embed="rId2">
            <a:extLst/>
          </a:blip>
          <a:srcRect l="0" t="86783" r="0" b="3712"/>
          <a:stretch>
            <a:fillRect/>
          </a:stretch>
        </p:blipFill>
        <p:spPr>
          <a:xfrm flipH="1" rot="10800000">
            <a:off x="-469537" y="166145"/>
            <a:ext cx="10147251" cy="649203"/>
          </a:xfrm>
          <a:prstGeom prst="rect">
            <a:avLst/>
          </a:prstGeom>
          <a:ln w="12700">
            <a:miter lim="400000"/>
          </a:ln>
        </p:spPr>
      </p:pic>
      <p:pic>
        <p:nvPicPr>
          <p:cNvPr id="268" name="image8.png"/>
          <p:cNvPicPr>
            <a:picLocks noChangeAspect="1"/>
          </p:cNvPicPr>
          <p:nvPr/>
        </p:nvPicPr>
        <p:blipFill>
          <a:blip r:embed="rId2">
            <a:extLst/>
          </a:blip>
          <a:srcRect l="0" t="9077" r="0" b="3713"/>
          <a:stretch>
            <a:fillRect/>
          </a:stretch>
        </p:blipFill>
        <p:spPr>
          <a:xfrm>
            <a:off x="-469537" y="813845"/>
            <a:ext cx="10147251" cy="5957802"/>
          </a:xfrm>
          <a:prstGeom prst="rect">
            <a:avLst/>
          </a:prstGeom>
          <a:ln w="12700">
            <a:miter lim="400000"/>
          </a:ln>
        </p:spPr>
      </p:pic>
      <p:sp>
        <p:nvSpPr>
          <p:cNvPr id="269" name="Shape 269"/>
          <p:cNvSpPr/>
          <p:nvPr>
            <p:ph type="title"/>
          </p:nvPr>
        </p:nvSpPr>
        <p:spPr>
          <a:xfrm>
            <a:off x="304798" y="-2"/>
            <a:ext cx="5470530" cy="653858"/>
          </a:xfrm>
          <a:prstGeom prst="rect">
            <a:avLst/>
          </a:prstGeom>
        </p:spPr>
        <p:txBody>
          <a:bodyPr/>
          <a:lstStyle/>
          <a:p>
            <a:pPr/>
            <a:r>
              <a:t>Some Cool Stuff I Made…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4" name="Shape 404"/>
          <p:cNvSpPr/>
          <p:nvPr>
            <p:ph type="title"/>
          </p:nvPr>
        </p:nvSpPr>
        <p:spPr>
          <a:xfrm>
            <a:off x="304798" y="-2"/>
            <a:ext cx="5470530" cy="653858"/>
          </a:xfrm>
          <a:prstGeom prst="rect">
            <a:avLst/>
          </a:prstGeom>
        </p:spPr>
        <p:txBody>
          <a:bodyPr/>
          <a:lstStyle/>
          <a:p>
            <a:pPr/>
            <a:r>
              <a:t>Full-Stack Development</a:t>
            </a:r>
          </a:p>
        </p:txBody>
      </p:sp>
      <p:pic>
        <p:nvPicPr>
          <p:cNvPr id="405" name="image12.png" descr="C:\Users\ahaque89\Downloads\MEAN Deployment Strategy - Page 1 (2).png"/>
          <p:cNvPicPr>
            <a:picLocks noChangeAspect="1"/>
          </p:cNvPicPr>
          <p:nvPr/>
        </p:nvPicPr>
        <p:blipFill>
          <a:blip r:embed="rId2">
            <a:extLst/>
          </a:blip>
          <a:srcRect l="2424" t="13635" r="3150" b="5247"/>
          <a:stretch>
            <a:fillRect/>
          </a:stretch>
        </p:blipFill>
        <p:spPr>
          <a:xfrm>
            <a:off x="57397" y="740473"/>
            <a:ext cx="8948717" cy="4212062"/>
          </a:xfrm>
          <a:prstGeom prst="rect">
            <a:avLst/>
          </a:prstGeom>
          <a:ln w="12700">
            <a:miter lim="400000"/>
          </a:ln>
        </p:spPr>
      </p:pic>
      <p:sp>
        <p:nvSpPr>
          <p:cNvPr id="406" name="Shape 406"/>
          <p:cNvSpPr/>
          <p:nvPr/>
        </p:nvSpPr>
        <p:spPr>
          <a:xfrm>
            <a:off x="-2" y="4953000"/>
            <a:ext cx="9155743" cy="1492316"/>
          </a:xfrm>
          <a:prstGeom prst="rect">
            <a:avLst/>
          </a:prstGeom>
          <a:solidFill>
            <a:srgbClr val="2E75B6"/>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407" name="Shape 407"/>
          <p:cNvSpPr/>
          <p:nvPr/>
        </p:nvSpPr>
        <p:spPr>
          <a:xfrm>
            <a:off x="173840" y="5181600"/>
            <a:ext cx="8796319" cy="95942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342900" indent="-342900">
              <a:buSzPct val="100000"/>
              <a:buFont typeface="Arial"/>
              <a:buChar char="•"/>
              <a:defRPr b="1" sz="2000">
                <a:solidFill>
                  <a:srgbClr val="FFFFFF"/>
                </a:solidFill>
                <a:latin typeface="Arial"/>
                <a:ea typeface="Arial"/>
                <a:cs typeface="Arial"/>
                <a:sym typeface="Arial"/>
              </a:defRPr>
            </a:pPr>
            <a:r>
              <a:t>Full-Stack Development </a:t>
            </a:r>
            <a:r>
              <a:rPr b="0"/>
              <a:t>is the concept of building </a:t>
            </a:r>
            <a:r>
              <a:rPr i="1" u="sng"/>
              <a:t>every</a:t>
            </a:r>
            <a:r>
              <a:rPr b="0" i="1"/>
              <a:t> </a:t>
            </a:r>
            <a:r>
              <a:rPr b="0"/>
              <a:t>aspect of the web application – from the visuals and interactions, to the data transfer and processing.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9" name="Shape 409"/>
          <p:cNvSpPr/>
          <p:nvPr>
            <p:ph type="title"/>
          </p:nvPr>
        </p:nvSpPr>
        <p:spPr>
          <a:xfrm>
            <a:off x="304798" y="-2"/>
            <a:ext cx="5470530" cy="653858"/>
          </a:xfrm>
          <a:prstGeom prst="rect">
            <a:avLst/>
          </a:prstGeom>
        </p:spPr>
        <p:txBody>
          <a:bodyPr/>
          <a:lstStyle/>
          <a:p>
            <a:pPr/>
            <a:r>
              <a:t>Full-Stack Development</a:t>
            </a:r>
          </a:p>
        </p:txBody>
      </p:sp>
      <p:sp>
        <p:nvSpPr>
          <p:cNvPr id="410" name="Shape 410"/>
          <p:cNvSpPr/>
          <p:nvPr/>
        </p:nvSpPr>
        <p:spPr>
          <a:xfrm>
            <a:off x="0" y="1041306"/>
            <a:ext cx="3079750" cy="192713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marL="685800" indent="-457200" defTabSz="685800">
              <a:buSzPct val="100000"/>
              <a:buFont typeface="Arial"/>
              <a:buChar char="•"/>
              <a:defRPr sz="2000">
                <a:latin typeface="Arial"/>
                <a:ea typeface="Arial"/>
                <a:cs typeface="Arial"/>
                <a:sym typeface="Arial"/>
              </a:defRPr>
            </a:pPr>
            <a:r>
              <a:t>HTML</a:t>
            </a:r>
            <a:endParaRPr sz="2400"/>
          </a:p>
          <a:p>
            <a:pPr marL="685800" indent="-457200" defTabSz="685800">
              <a:buSzPct val="100000"/>
              <a:buFont typeface="Arial"/>
              <a:buChar char="•"/>
              <a:defRPr sz="2000">
                <a:latin typeface="Arial"/>
                <a:ea typeface="Arial"/>
                <a:cs typeface="Arial"/>
                <a:sym typeface="Arial"/>
              </a:defRPr>
            </a:pPr>
            <a:r>
              <a:t>CSS</a:t>
            </a:r>
            <a:endParaRPr sz="2400"/>
          </a:p>
          <a:p>
            <a:pPr marL="685800" indent="-457200" defTabSz="685800">
              <a:buSzPct val="100000"/>
              <a:buFont typeface="Arial"/>
              <a:buChar char="•"/>
              <a:defRPr sz="2000">
                <a:latin typeface="Arial"/>
                <a:ea typeface="Arial"/>
                <a:cs typeface="Arial"/>
                <a:sym typeface="Arial"/>
              </a:defRPr>
            </a:pPr>
            <a:r>
              <a:t>JavaScript</a:t>
            </a:r>
          </a:p>
          <a:p>
            <a:pPr marL="685800" indent="-457200" defTabSz="685800">
              <a:buSzPct val="100000"/>
              <a:buFont typeface="Arial"/>
              <a:buChar char="•"/>
              <a:defRPr sz="2000">
                <a:latin typeface="Arial"/>
                <a:ea typeface="Arial"/>
                <a:cs typeface="Arial"/>
                <a:sym typeface="Arial"/>
              </a:defRPr>
            </a:pPr>
            <a:r>
              <a:t>jQuery</a:t>
            </a:r>
          </a:p>
          <a:p>
            <a:pPr marL="685800" indent="-457200" defTabSz="685800">
              <a:buSzPct val="100000"/>
              <a:buFont typeface="Arial"/>
              <a:buChar char="•"/>
              <a:defRPr sz="2000">
                <a:latin typeface="Arial"/>
                <a:ea typeface="Arial"/>
                <a:cs typeface="Arial"/>
                <a:sym typeface="Arial"/>
              </a:defRPr>
            </a:pPr>
            <a:r>
              <a:t>Bootstrap</a:t>
            </a:r>
            <a:endParaRPr sz="2400"/>
          </a:p>
          <a:p>
            <a:pPr marL="685800" indent="-457200" defTabSz="685800">
              <a:buSzPct val="100000"/>
              <a:buFont typeface="Arial"/>
              <a:buChar char="•"/>
              <a:defRPr sz="2000">
                <a:latin typeface="Arial"/>
                <a:ea typeface="Arial"/>
                <a:cs typeface="Arial"/>
                <a:sym typeface="Arial"/>
              </a:defRPr>
            </a:pPr>
            <a:r>
              <a:t>SEO</a:t>
            </a:r>
          </a:p>
        </p:txBody>
      </p:sp>
      <p:sp>
        <p:nvSpPr>
          <p:cNvPr id="411" name="Shape 411"/>
          <p:cNvSpPr/>
          <p:nvPr/>
        </p:nvSpPr>
        <p:spPr>
          <a:xfrm>
            <a:off x="2895999" y="1028449"/>
            <a:ext cx="1920877" cy="105083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marL="685800" indent="-457200" defTabSz="685800">
              <a:buSzPct val="100000"/>
              <a:buFont typeface="Arial"/>
              <a:buChar char="•"/>
              <a:defRPr sz="2000">
                <a:latin typeface="Arial"/>
                <a:ea typeface="Arial"/>
                <a:cs typeface="Arial"/>
                <a:sym typeface="Arial"/>
              </a:defRPr>
            </a:pPr>
            <a:r>
              <a:t>Heroku</a:t>
            </a:r>
          </a:p>
          <a:p>
            <a:pPr marL="685800" indent="-457200" defTabSz="685800">
              <a:buSzPct val="100000"/>
              <a:buFont typeface="Arial"/>
              <a:buChar char="•"/>
              <a:defRPr sz="2000">
                <a:latin typeface="Arial"/>
                <a:ea typeface="Arial"/>
                <a:cs typeface="Arial"/>
                <a:sym typeface="Arial"/>
              </a:defRPr>
            </a:pPr>
            <a:r>
              <a:t>Git</a:t>
            </a:r>
            <a:endParaRPr sz="2400"/>
          </a:p>
          <a:p>
            <a:pPr marL="685800" indent="-457200" defTabSz="685800">
              <a:buSzPct val="100000"/>
              <a:buFont typeface="Arial"/>
              <a:buChar char="•"/>
              <a:defRPr sz="2000">
                <a:latin typeface="Arial"/>
                <a:ea typeface="Arial"/>
                <a:cs typeface="Arial"/>
                <a:sym typeface="Arial"/>
              </a:defRPr>
            </a:pPr>
            <a:r>
              <a:t>GitHub</a:t>
            </a:r>
          </a:p>
        </p:txBody>
      </p:sp>
      <p:sp>
        <p:nvSpPr>
          <p:cNvPr id="412" name="Shape 412"/>
          <p:cNvSpPr/>
          <p:nvPr/>
        </p:nvSpPr>
        <p:spPr>
          <a:xfrm>
            <a:off x="-2" y="3754837"/>
            <a:ext cx="3962405" cy="163503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marL="685800" indent="-457200" defTabSz="685800">
              <a:buSzPct val="100000"/>
              <a:buFont typeface="Arial"/>
              <a:buChar char="•"/>
              <a:defRPr sz="2000">
                <a:latin typeface="Arial"/>
                <a:ea typeface="Arial"/>
                <a:cs typeface="Arial"/>
                <a:sym typeface="Arial"/>
              </a:defRPr>
            </a:pPr>
            <a:r>
              <a:t>APIs (Consuming)</a:t>
            </a:r>
            <a:endParaRPr sz="2400"/>
          </a:p>
          <a:p>
            <a:pPr marL="685800" indent="-457200" defTabSz="685800">
              <a:buSzPct val="100000"/>
              <a:buFont typeface="Arial"/>
              <a:buChar char="•"/>
              <a:defRPr sz="2000">
                <a:latin typeface="Arial"/>
                <a:ea typeface="Arial"/>
                <a:cs typeface="Arial"/>
                <a:sym typeface="Arial"/>
              </a:defRPr>
            </a:pPr>
            <a:r>
              <a:t>JSON</a:t>
            </a:r>
            <a:endParaRPr sz="2400"/>
          </a:p>
          <a:p>
            <a:pPr marL="685800" indent="-457200" defTabSz="685800">
              <a:buSzPct val="100000"/>
              <a:buFont typeface="Arial"/>
              <a:buChar char="•"/>
              <a:defRPr sz="2000">
                <a:latin typeface="Arial"/>
                <a:ea typeface="Arial"/>
                <a:cs typeface="Arial"/>
                <a:sym typeface="Arial"/>
              </a:defRPr>
            </a:pPr>
            <a:r>
              <a:t>AJAX</a:t>
            </a:r>
            <a:endParaRPr sz="2400"/>
          </a:p>
          <a:p>
            <a:pPr marL="685800" indent="-457200" defTabSz="685800">
              <a:buSzPct val="100000"/>
              <a:buFont typeface="Arial"/>
              <a:buChar char="•"/>
              <a:defRPr sz="2000">
                <a:latin typeface="Arial"/>
                <a:ea typeface="Arial"/>
                <a:cs typeface="Arial"/>
                <a:sym typeface="Arial"/>
              </a:defRPr>
            </a:pPr>
            <a:r>
              <a:t>Real Time Cloud Database via Firebase</a:t>
            </a:r>
          </a:p>
        </p:txBody>
      </p:sp>
      <p:sp>
        <p:nvSpPr>
          <p:cNvPr id="413" name="Shape 413"/>
          <p:cNvSpPr/>
          <p:nvPr/>
        </p:nvSpPr>
        <p:spPr>
          <a:xfrm>
            <a:off x="5101130" y="1011636"/>
            <a:ext cx="3841752" cy="280343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marL="685800" indent="-457200" defTabSz="685800">
              <a:buSzPct val="100000"/>
              <a:buFont typeface="Arial"/>
              <a:buChar char="•"/>
              <a:defRPr sz="2000">
                <a:latin typeface="Arial"/>
                <a:ea typeface="Arial"/>
                <a:cs typeface="Arial"/>
                <a:sym typeface="Arial"/>
              </a:defRPr>
            </a:pPr>
            <a:r>
              <a:t>Templating Engines</a:t>
            </a:r>
            <a:endParaRPr sz="2400"/>
          </a:p>
          <a:p>
            <a:pPr marL="685800" indent="-457200" defTabSz="685800">
              <a:buSzPct val="100000"/>
              <a:buFont typeface="Arial"/>
              <a:buChar char="•"/>
              <a:defRPr sz="2000">
                <a:latin typeface="Arial"/>
                <a:ea typeface="Arial"/>
                <a:cs typeface="Arial"/>
                <a:sym typeface="Arial"/>
              </a:defRPr>
            </a:pPr>
            <a:r>
              <a:t>Sessions</a:t>
            </a:r>
            <a:endParaRPr sz="2400"/>
          </a:p>
          <a:p>
            <a:pPr marL="685800" indent="-457200" defTabSz="685800">
              <a:buSzPct val="100000"/>
              <a:buFont typeface="Arial"/>
              <a:buChar char="•"/>
              <a:defRPr sz="2000">
                <a:latin typeface="Arial"/>
                <a:ea typeface="Arial"/>
                <a:cs typeface="Arial"/>
                <a:sym typeface="Arial"/>
              </a:defRPr>
            </a:pPr>
            <a:r>
              <a:t>Writing tests</a:t>
            </a:r>
            <a:endParaRPr sz="2400"/>
          </a:p>
          <a:p>
            <a:pPr marL="685800" indent="-457200" defTabSz="685800">
              <a:buSzPct val="100000"/>
              <a:buFont typeface="Arial"/>
              <a:buChar char="•"/>
              <a:defRPr sz="2000">
                <a:latin typeface="Arial"/>
                <a:ea typeface="Arial"/>
                <a:cs typeface="Arial"/>
                <a:sym typeface="Arial"/>
              </a:defRPr>
            </a:pPr>
            <a:r>
              <a:t>Node.js</a:t>
            </a:r>
          </a:p>
          <a:p>
            <a:pPr marL="685800" indent="-457200" defTabSz="685800">
              <a:buSzPct val="100000"/>
              <a:buFont typeface="Arial"/>
              <a:buChar char="•"/>
              <a:defRPr sz="2000">
                <a:latin typeface="Arial"/>
                <a:ea typeface="Arial"/>
                <a:cs typeface="Arial"/>
                <a:sym typeface="Arial"/>
              </a:defRPr>
            </a:pPr>
            <a:r>
              <a:t>Express.js</a:t>
            </a:r>
          </a:p>
          <a:p>
            <a:pPr marL="685800" indent="-457200" defTabSz="685800">
              <a:buSzPct val="100000"/>
              <a:buFont typeface="Arial"/>
              <a:buChar char="•"/>
              <a:defRPr sz="2000">
                <a:latin typeface="Arial"/>
                <a:ea typeface="Arial"/>
                <a:cs typeface="Arial"/>
                <a:sym typeface="Arial"/>
              </a:defRPr>
            </a:pPr>
            <a:r>
              <a:t>Creating APIs</a:t>
            </a:r>
            <a:endParaRPr sz="2400"/>
          </a:p>
          <a:p>
            <a:pPr marL="685800" indent="-457200" defTabSz="685800">
              <a:buSzPct val="100000"/>
              <a:buFont typeface="Arial"/>
              <a:buChar char="•"/>
              <a:defRPr sz="2000">
                <a:latin typeface="Arial"/>
                <a:ea typeface="Arial"/>
                <a:cs typeface="Arial"/>
                <a:sym typeface="Arial"/>
              </a:defRPr>
            </a:pPr>
            <a:r>
              <a:t>MVC</a:t>
            </a:r>
            <a:endParaRPr sz="2400"/>
          </a:p>
          <a:p>
            <a:pPr marL="685800" indent="-457200" defTabSz="685800">
              <a:buSzPct val="100000"/>
              <a:buFont typeface="Arial"/>
              <a:buChar char="•"/>
              <a:defRPr sz="2000">
                <a:latin typeface="Arial"/>
                <a:ea typeface="Arial"/>
                <a:cs typeface="Arial"/>
                <a:sym typeface="Arial"/>
              </a:defRPr>
            </a:pPr>
            <a:r>
              <a:t>User Authentication</a:t>
            </a:r>
          </a:p>
          <a:p>
            <a:pPr marL="685800" indent="-457200" defTabSz="685800">
              <a:buSzPct val="100000"/>
              <a:buFont typeface="Arial"/>
              <a:buChar char="•"/>
              <a:defRPr sz="2000">
                <a:latin typeface="Arial"/>
                <a:ea typeface="Arial"/>
                <a:cs typeface="Arial"/>
                <a:sym typeface="Arial"/>
              </a:defRPr>
            </a:pPr>
            <a:r>
              <a:t>ORM (Sequelize)</a:t>
            </a:r>
          </a:p>
        </p:txBody>
      </p:sp>
      <p:sp>
        <p:nvSpPr>
          <p:cNvPr id="414" name="Shape 414"/>
          <p:cNvSpPr/>
          <p:nvPr/>
        </p:nvSpPr>
        <p:spPr>
          <a:xfrm>
            <a:off x="2940592" y="2832131"/>
            <a:ext cx="2130158" cy="75873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marL="685800" indent="-457200" defTabSz="685800">
              <a:buSzPct val="100000"/>
              <a:buFont typeface="Arial"/>
              <a:buChar char="•"/>
              <a:defRPr sz="2000">
                <a:latin typeface="Arial"/>
                <a:ea typeface="Arial"/>
                <a:cs typeface="Arial"/>
                <a:sym typeface="Arial"/>
              </a:defRPr>
            </a:pPr>
            <a:r>
              <a:t>MySQL</a:t>
            </a:r>
            <a:endParaRPr sz="2400"/>
          </a:p>
          <a:p>
            <a:pPr marL="685800" indent="-457200" defTabSz="685800">
              <a:buSzPct val="100000"/>
              <a:buFont typeface="Arial"/>
              <a:buChar char="•"/>
              <a:defRPr sz="2000">
                <a:latin typeface="Arial"/>
                <a:ea typeface="Arial"/>
                <a:cs typeface="Arial"/>
                <a:sym typeface="Arial"/>
              </a:defRPr>
            </a:pPr>
            <a:r>
              <a:t>MongoDB</a:t>
            </a:r>
          </a:p>
        </p:txBody>
      </p:sp>
      <p:sp>
        <p:nvSpPr>
          <p:cNvPr id="415" name="Shape 415"/>
          <p:cNvSpPr/>
          <p:nvPr/>
        </p:nvSpPr>
        <p:spPr>
          <a:xfrm>
            <a:off x="5070750" y="4460435"/>
            <a:ext cx="3049244" cy="134293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marL="685800" indent="-457200" defTabSz="685800">
              <a:buSzPct val="100000"/>
              <a:buFont typeface="Arial"/>
              <a:buChar char="•"/>
              <a:defRPr sz="2000">
                <a:latin typeface="Arial"/>
                <a:ea typeface="Arial"/>
                <a:cs typeface="Arial"/>
                <a:sym typeface="Arial"/>
              </a:defRPr>
            </a:pPr>
          </a:p>
          <a:p>
            <a:pPr marL="685800" indent="-457200" defTabSz="685800">
              <a:buSzPct val="100000"/>
              <a:buFont typeface="Arial"/>
              <a:buChar char="•"/>
              <a:defRPr sz="2000">
                <a:latin typeface="Arial"/>
                <a:ea typeface="Arial"/>
                <a:cs typeface="Arial"/>
                <a:sym typeface="Arial"/>
              </a:defRPr>
            </a:pPr>
          </a:p>
          <a:p>
            <a:pPr marL="685800" indent="-457200" defTabSz="685800">
              <a:buSzPct val="100000"/>
              <a:buFont typeface="Arial"/>
              <a:buChar char="•"/>
              <a:defRPr sz="2000">
                <a:latin typeface="Arial"/>
                <a:ea typeface="Arial"/>
                <a:cs typeface="Arial"/>
                <a:sym typeface="Arial"/>
              </a:defRPr>
            </a:pPr>
            <a:r>
              <a:t>Algorithms</a:t>
            </a:r>
            <a:endParaRPr sz="2400"/>
          </a:p>
          <a:p>
            <a:pPr marL="685800" indent="-457200" defTabSz="685800">
              <a:buSzPct val="100000"/>
              <a:buFont typeface="Arial"/>
              <a:buChar char="•"/>
              <a:defRPr sz="2000">
                <a:latin typeface="Arial"/>
                <a:ea typeface="Arial"/>
                <a:cs typeface="Arial"/>
                <a:sym typeface="Arial"/>
              </a:defRPr>
            </a:pPr>
            <a:r>
              <a:t>Design Patterns</a:t>
            </a:r>
          </a:p>
        </p:txBody>
      </p:sp>
      <p:sp>
        <p:nvSpPr>
          <p:cNvPr id="416" name="Shape 416"/>
          <p:cNvSpPr/>
          <p:nvPr/>
        </p:nvSpPr>
        <p:spPr>
          <a:xfrm>
            <a:off x="464903" y="3349345"/>
            <a:ext cx="2305051" cy="46663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indent="228600" defTabSz="685800">
              <a:defRPr b="1" sz="2000" u="sng">
                <a:latin typeface="Arial"/>
                <a:ea typeface="Arial"/>
                <a:cs typeface="Arial"/>
                <a:sym typeface="Arial"/>
              </a:defRPr>
            </a:lvl1pPr>
          </a:lstStyle>
          <a:p>
            <a:pPr/>
            <a:r>
              <a:t>API Interaction</a:t>
            </a:r>
          </a:p>
        </p:txBody>
      </p:sp>
      <p:sp>
        <p:nvSpPr>
          <p:cNvPr id="417" name="Shape 417"/>
          <p:cNvSpPr/>
          <p:nvPr/>
        </p:nvSpPr>
        <p:spPr>
          <a:xfrm>
            <a:off x="3382671" y="2471503"/>
            <a:ext cx="1905002" cy="46663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indent="228600" defTabSz="685800">
              <a:defRPr b="1" sz="2000" u="sng">
                <a:latin typeface="Arial"/>
                <a:ea typeface="Arial"/>
                <a:cs typeface="Arial"/>
                <a:sym typeface="Arial"/>
              </a:defRPr>
            </a:lvl1pPr>
          </a:lstStyle>
          <a:p>
            <a:pPr/>
            <a:r>
              <a:t>Databases</a:t>
            </a:r>
          </a:p>
        </p:txBody>
      </p:sp>
      <p:sp>
        <p:nvSpPr>
          <p:cNvPr id="418" name="Shape 418"/>
          <p:cNvSpPr/>
          <p:nvPr/>
        </p:nvSpPr>
        <p:spPr>
          <a:xfrm>
            <a:off x="5504958" y="4708440"/>
            <a:ext cx="2592044" cy="46663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indent="228600" defTabSz="685800">
              <a:defRPr b="1" sz="2000" u="sng">
                <a:latin typeface="Arial"/>
                <a:ea typeface="Arial"/>
                <a:cs typeface="Arial"/>
                <a:sym typeface="Arial"/>
              </a:defRPr>
            </a:lvl1pPr>
          </a:lstStyle>
          <a:p>
            <a:pPr/>
            <a:r>
              <a:t>CS Fundamentals </a:t>
            </a:r>
          </a:p>
        </p:txBody>
      </p:sp>
      <p:sp>
        <p:nvSpPr>
          <p:cNvPr id="419" name="Shape 419"/>
          <p:cNvSpPr/>
          <p:nvPr/>
        </p:nvSpPr>
        <p:spPr>
          <a:xfrm>
            <a:off x="438460" y="5554331"/>
            <a:ext cx="3904940" cy="46663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indent="228600" defTabSz="685800">
              <a:defRPr b="1" sz="2000" u="sng">
                <a:latin typeface="Arial"/>
                <a:ea typeface="Arial"/>
                <a:cs typeface="Arial"/>
                <a:sym typeface="Arial"/>
              </a:defRPr>
            </a:lvl1pPr>
          </a:lstStyle>
          <a:p>
            <a:pPr/>
            <a:r>
              <a:t>Cutting Edge Development</a:t>
            </a:r>
          </a:p>
        </p:txBody>
      </p:sp>
      <p:sp>
        <p:nvSpPr>
          <p:cNvPr id="420" name="Shape 420"/>
          <p:cNvSpPr/>
          <p:nvPr/>
        </p:nvSpPr>
        <p:spPr>
          <a:xfrm>
            <a:off x="439688" y="634822"/>
            <a:ext cx="2181003" cy="46663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indent="228600" defTabSz="685800">
              <a:defRPr b="1" sz="2000" u="sng">
                <a:latin typeface="Arial"/>
                <a:ea typeface="Arial"/>
                <a:cs typeface="Arial"/>
                <a:sym typeface="Arial"/>
              </a:defRPr>
            </a:lvl1pPr>
          </a:lstStyle>
          <a:p>
            <a:pPr/>
            <a:r>
              <a:t>The Browser</a:t>
            </a:r>
          </a:p>
        </p:txBody>
      </p:sp>
      <p:sp>
        <p:nvSpPr>
          <p:cNvPr id="421" name="Shape 421"/>
          <p:cNvSpPr/>
          <p:nvPr/>
        </p:nvSpPr>
        <p:spPr>
          <a:xfrm>
            <a:off x="3355059" y="634822"/>
            <a:ext cx="1905002" cy="46663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indent="228600" defTabSz="685800">
              <a:defRPr b="1" sz="2000" u="sng">
                <a:latin typeface="Arial"/>
                <a:ea typeface="Arial"/>
                <a:cs typeface="Arial"/>
                <a:sym typeface="Arial"/>
              </a:defRPr>
            </a:lvl1pPr>
          </a:lstStyle>
          <a:p>
            <a:pPr/>
            <a:r>
              <a:t>Dev Tools</a:t>
            </a:r>
          </a:p>
        </p:txBody>
      </p:sp>
      <p:sp>
        <p:nvSpPr>
          <p:cNvPr id="422" name="Shape 422"/>
          <p:cNvSpPr/>
          <p:nvPr/>
        </p:nvSpPr>
        <p:spPr>
          <a:xfrm>
            <a:off x="5562982" y="609600"/>
            <a:ext cx="3522977" cy="46663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indent="228600" defTabSz="685800">
              <a:defRPr b="1" sz="2000" u="sng">
                <a:latin typeface="Arial"/>
                <a:ea typeface="Arial"/>
                <a:cs typeface="Arial"/>
                <a:sym typeface="Arial"/>
              </a:defRPr>
            </a:lvl1pPr>
          </a:lstStyle>
          <a:p>
            <a:pPr/>
            <a:r>
              <a:t>Server Side</a:t>
            </a:r>
          </a:p>
        </p:txBody>
      </p:sp>
      <p:sp>
        <p:nvSpPr>
          <p:cNvPr id="423" name="Shape 423"/>
          <p:cNvSpPr/>
          <p:nvPr/>
        </p:nvSpPr>
        <p:spPr>
          <a:xfrm>
            <a:off x="-3208" y="5867400"/>
            <a:ext cx="2213008" cy="46663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lvl1pPr marL="685800" indent="-457200" defTabSz="685800">
              <a:buSzPct val="100000"/>
              <a:buFont typeface="Arial"/>
              <a:buChar char="•"/>
              <a:defRPr sz="2000">
                <a:latin typeface="Arial"/>
                <a:ea typeface="Arial"/>
                <a:cs typeface="Arial"/>
                <a:sym typeface="Arial"/>
              </a:defRPr>
            </a:lvl1pPr>
          </a:lstStyle>
          <a:p>
            <a:pPr/>
            <a:r>
              <a:t>React.js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5" name="Shape 425"/>
          <p:cNvSpPr/>
          <p:nvPr>
            <p:ph type="title"/>
          </p:nvPr>
        </p:nvSpPr>
        <p:spPr>
          <a:xfrm>
            <a:off x="304800" y="-2"/>
            <a:ext cx="6934200" cy="653858"/>
          </a:xfrm>
          <a:prstGeom prst="rect">
            <a:avLst/>
          </a:prstGeom>
        </p:spPr>
        <p:txBody>
          <a:bodyPr/>
          <a:lstStyle/>
          <a:p>
            <a:pPr/>
            <a:r>
              <a:t>Google Foo – The Most Important Skill of All</a:t>
            </a:r>
          </a:p>
        </p:txBody>
      </p:sp>
      <p:pic>
        <p:nvPicPr>
          <p:cNvPr id="426" name="image1.gif" descr="Warner Archive martial arts kung fu poke golden harvest"/>
          <p:cNvPicPr>
            <a:picLocks noChangeAspect="0"/>
          </p:cNvPicPr>
          <p:nvPr/>
        </p:nvPicPr>
        <p:blipFill>
          <a:blip r:embed="rId2">
            <a:extLst/>
          </a:blip>
          <a:stretch>
            <a:fillRect/>
          </a:stretch>
        </p:blipFill>
        <p:spPr>
          <a:xfrm>
            <a:off x="304799" y="838200"/>
            <a:ext cx="8662735" cy="4800600"/>
          </a:xfrm>
          <a:prstGeom prst="rect">
            <a:avLst/>
          </a:prstGeom>
          <a:ln w="12700">
            <a:miter lim="400000"/>
          </a:ln>
        </p:spPr>
      </p:pic>
      <p:sp>
        <p:nvSpPr>
          <p:cNvPr id="427" name="Shape 427"/>
          <p:cNvSpPr/>
          <p:nvPr/>
        </p:nvSpPr>
        <p:spPr>
          <a:xfrm>
            <a:off x="2667000" y="5638800"/>
            <a:ext cx="4396416" cy="60988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3600" u="sng">
                <a:solidFill>
                  <a:srgbClr val="0000FF"/>
                </a:solidFill>
                <a:uFill>
                  <a:solidFill>
                    <a:srgbClr val="0000FF"/>
                  </a:solidFill>
                </a:uFill>
                <a:latin typeface="Arial"/>
                <a:ea typeface="Arial"/>
                <a:cs typeface="Arial"/>
                <a:sym typeface="Arial"/>
                <a:hlinkClick r:id="rId3" invalidUrl="" action="" tgtFrame="" tooltip="" history="1" highlightClick="0" endSnd="0"/>
              </a:defRPr>
            </a:lvl1pPr>
          </a:lstStyle>
          <a:p>
            <a:pPr/>
            <a:r>
              <a:rPr>
                <a:hlinkClick r:id="rId3" invalidUrl="" action="" tgtFrame="" tooltip="" history="1" highlightClick="0" endSnd="0"/>
              </a:rPr>
              <a:t>What is Google Fu?</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9" name="Shape 429"/>
          <p:cNvSpPr/>
          <p:nvPr>
            <p:ph type="title"/>
          </p:nvPr>
        </p:nvSpPr>
        <p:spPr>
          <a:xfrm>
            <a:off x="390606" y="2953542"/>
            <a:ext cx="8229601" cy="871859"/>
          </a:xfrm>
          <a:prstGeom prst="rect">
            <a:avLst/>
          </a:prstGeom>
        </p:spPr>
        <p:txBody>
          <a:bodyPr/>
          <a:lstStyle/>
          <a:p>
            <a:pPr/>
            <a:r>
              <a:t>Let’s Get Crackin!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31" name="image11.jpeg" descr="http://cdn.osxdaily.com/wp-content/uploads/2013/02/better-looking-terminal-mac-os-x.jpg"/>
          <p:cNvPicPr>
            <a:picLocks noChangeAspect="1"/>
          </p:cNvPicPr>
          <p:nvPr/>
        </p:nvPicPr>
        <p:blipFill>
          <a:blip r:embed="rId2">
            <a:extLst/>
          </a:blip>
          <a:stretch>
            <a:fillRect/>
          </a:stretch>
        </p:blipFill>
        <p:spPr>
          <a:xfrm>
            <a:off x="990600" y="847004"/>
            <a:ext cx="7620000" cy="5469195"/>
          </a:xfrm>
          <a:prstGeom prst="rect">
            <a:avLst/>
          </a:prstGeom>
          <a:ln w="12700">
            <a:miter lim="400000"/>
          </a:ln>
        </p:spPr>
      </p:pic>
      <p:sp>
        <p:nvSpPr>
          <p:cNvPr id="432" name="Shape 432"/>
          <p:cNvSpPr/>
          <p:nvPr>
            <p:ph type="title"/>
          </p:nvPr>
        </p:nvSpPr>
        <p:spPr>
          <a:xfrm>
            <a:off x="304798" y="-2"/>
            <a:ext cx="5470530" cy="653858"/>
          </a:xfrm>
          <a:prstGeom prst="rect">
            <a:avLst/>
          </a:prstGeom>
        </p:spPr>
        <p:txBody>
          <a:bodyPr/>
          <a:lstStyle/>
          <a:p>
            <a:pPr/>
            <a:r>
              <a:t>Intro to Console / Terminal</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4" name="Shape 434"/>
          <p:cNvSpPr/>
          <p:nvPr>
            <p:ph type="title"/>
          </p:nvPr>
        </p:nvSpPr>
        <p:spPr>
          <a:xfrm>
            <a:off x="304798" y="-2"/>
            <a:ext cx="5470530" cy="653858"/>
          </a:xfrm>
          <a:prstGeom prst="rect">
            <a:avLst/>
          </a:prstGeom>
        </p:spPr>
        <p:txBody>
          <a:bodyPr/>
          <a:lstStyle/>
          <a:p>
            <a:pPr/>
            <a:r>
              <a:t>INSTRUCTOR DEMO</a:t>
            </a:r>
          </a:p>
        </p:txBody>
      </p:sp>
      <p:sp>
        <p:nvSpPr>
          <p:cNvPr id="435" name="Shape 435"/>
          <p:cNvSpPr/>
          <p:nvPr/>
        </p:nvSpPr>
        <p:spPr>
          <a:xfrm>
            <a:off x="304800" y="1447800"/>
            <a:ext cx="8534400" cy="3429000"/>
          </a:xfrm>
          <a:prstGeom prst="rect">
            <a:avLst/>
          </a:prstGeom>
          <a:ln>
            <a:solidFill>
              <a:srgbClr val="5B9BD5"/>
            </a:solidFill>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lgn="ctr" defTabSz="685800">
              <a:defRPr b="1" i="1" sz="3600">
                <a:latin typeface="Arial"/>
                <a:ea typeface="Arial"/>
                <a:cs typeface="Arial"/>
                <a:sym typeface="Arial"/>
              </a:defRPr>
            </a:pPr>
            <a:r>
              <a:t>Instructor: Demo </a:t>
            </a:r>
            <a:endParaRPr sz="3300">
              <a:latin typeface="Calibri Light"/>
              <a:ea typeface="Calibri Light"/>
              <a:cs typeface="Calibri Light"/>
              <a:sym typeface="Calibri Light"/>
            </a:endParaRPr>
          </a:p>
          <a:p>
            <a:pPr algn="ctr" defTabSz="685800">
              <a:defRPr i="1" sz="3600">
                <a:latin typeface="Arial"/>
                <a:ea typeface="Arial"/>
                <a:cs typeface="Arial"/>
                <a:sym typeface="Arial"/>
              </a:defRPr>
            </a:pPr>
            <a:r>
              <a:t>(1-ConsoleCommands)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7" name="Shape 437"/>
          <p:cNvSpPr/>
          <p:nvPr>
            <p:ph type="title"/>
          </p:nvPr>
        </p:nvSpPr>
        <p:spPr>
          <a:xfrm>
            <a:off x="304798" y="-2"/>
            <a:ext cx="5470530" cy="653858"/>
          </a:xfrm>
          <a:prstGeom prst="rect">
            <a:avLst/>
          </a:prstGeom>
        </p:spPr>
        <p:txBody>
          <a:bodyPr/>
          <a:lstStyle/>
          <a:p>
            <a:pPr/>
            <a:r>
              <a:t>&gt; YOUR TURN!</a:t>
            </a:r>
          </a:p>
        </p:txBody>
      </p:sp>
      <p:sp>
        <p:nvSpPr>
          <p:cNvPr id="438" name="Shape 438"/>
          <p:cNvSpPr/>
          <p:nvPr/>
        </p:nvSpPr>
        <p:spPr>
          <a:xfrm>
            <a:off x="-11742" y="689615"/>
            <a:ext cx="9155743" cy="5626583"/>
          </a:xfrm>
          <a:prstGeom prst="rect">
            <a:avLst/>
          </a:prstGeom>
          <a:solidFill>
            <a:srgbClr val="F2F2F2"/>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439" name="Shape 439"/>
          <p:cNvSpPr/>
          <p:nvPr/>
        </p:nvSpPr>
        <p:spPr>
          <a:xfrm>
            <a:off x="304800" y="914399"/>
            <a:ext cx="8686800" cy="358832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000">
                <a:latin typeface="Arial"/>
                <a:ea typeface="Arial"/>
                <a:cs typeface="Arial"/>
                <a:sym typeface="Arial"/>
              </a:defRPr>
            </a:pPr>
            <a:r>
              <a:t>Assignment:</a:t>
            </a:r>
            <a:endParaRPr u="sng"/>
          </a:p>
          <a:p>
            <a:pPr marL="342900" indent="-342900">
              <a:buSzPct val="100000"/>
              <a:buFont typeface="Arial"/>
              <a:buChar char="•"/>
              <a:defRPr sz="2000">
                <a:latin typeface="Arial"/>
                <a:ea typeface="Arial"/>
                <a:cs typeface="Arial"/>
                <a:sym typeface="Arial"/>
              </a:defRPr>
            </a:pPr>
            <a:r>
              <a:t>Make a folder on your desktop named code.</a:t>
            </a:r>
          </a:p>
          <a:p>
            <a:pPr>
              <a:defRPr b="1" sz="2000">
                <a:latin typeface="Arial"/>
                <a:ea typeface="Arial"/>
                <a:cs typeface="Arial"/>
                <a:sym typeface="Arial"/>
              </a:defRPr>
            </a:pPr>
          </a:p>
          <a:p>
            <a:pPr marL="342900" indent="-342900">
              <a:buSzPct val="100000"/>
              <a:buFont typeface="Arial"/>
              <a:buChar char="•"/>
              <a:defRPr sz="2000">
                <a:latin typeface="Arial"/>
                <a:ea typeface="Arial"/>
                <a:cs typeface="Arial"/>
                <a:sym typeface="Arial"/>
              </a:defRPr>
            </a:pPr>
            <a:r>
              <a:t>Put all of your code that you do inside of that folder.</a:t>
            </a:r>
          </a:p>
          <a:p>
            <a:pPr marL="342900" indent="-342900">
              <a:buSzPct val="100000"/>
              <a:buFont typeface="Arial"/>
              <a:buChar char="•"/>
              <a:defRPr b="1" sz="2000">
                <a:latin typeface="Arial"/>
                <a:ea typeface="Arial"/>
                <a:cs typeface="Arial"/>
                <a:sym typeface="Arial"/>
              </a:defRPr>
            </a:pPr>
          </a:p>
          <a:p>
            <a:pPr>
              <a:defRPr b="1" sz="2000">
                <a:latin typeface="Arial"/>
                <a:ea typeface="Arial"/>
                <a:cs typeface="Arial"/>
                <a:sym typeface="Arial"/>
              </a:defRPr>
            </a:pPr>
            <a:r>
              <a:t>Best Practices:</a:t>
            </a:r>
          </a:p>
          <a:p>
            <a:pPr marL="342900" indent="-342900">
              <a:buSzPct val="100000"/>
              <a:buFont typeface="Arial"/>
              <a:buChar char="•"/>
              <a:defRPr b="1" sz="2000">
                <a:latin typeface="Arial"/>
                <a:ea typeface="Arial"/>
                <a:cs typeface="Arial"/>
                <a:sym typeface="Arial"/>
              </a:defRPr>
            </a:pPr>
          </a:p>
          <a:p>
            <a:pPr marL="342900" indent="-342900">
              <a:buSzPct val="100000"/>
              <a:buFont typeface="Arial"/>
              <a:buChar char="•"/>
              <a:defRPr sz="2000">
                <a:latin typeface="Arial"/>
                <a:ea typeface="Arial"/>
                <a:cs typeface="Arial"/>
                <a:sym typeface="Arial"/>
              </a:defRPr>
            </a:pPr>
            <a:r>
              <a:t>Always use lowercase for folder and file names.</a:t>
            </a:r>
          </a:p>
          <a:p>
            <a:pPr marL="342900" indent="-342900">
              <a:buSzPct val="100000"/>
              <a:buFont typeface="Arial"/>
              <a:buChar char="•"/>
              <a:defRPr sz="2000">
                <a:latin typeface="Arial"/>
                <a:ea typeface="Arial"/>
                <a:cs typeface="Arial"/>
                <a:sym typeface="Arial"/>
              </a:defRPr>
            </a:pPr>
          </a:p>
          <a:p>
            <a:pPr marL="342900" indent="-342900">
              <a:buSzPct val="100000"/>
              <a:buFont typeface="Arial"/>
              <a:buChar char="•"/>
              <a:defRPr sz="2000">
                <a:latin typeface="Arial"/>
                <a:ea typeface="Arial"/>
                <a:cs typeface="Arial"/>
                <a:sym typeface="Arial"/>
              </a:defRPr>
            </a:pPr>
            <a:r>
              <a:t>Never put in spaces in your folder and file names.</a:t>
            </a:r>
          </a:p>
          <a:p>
            <a:pPr marL="342900" indent="-342900">
              <a:buSzPct val="100000"/>
              <a:buFont typeface="Arial"/>
              <a:buChar char="•"/>
              <a:defRPr sz="2000">
                <a:latin typeface="Arial"/>
                <a:ea typeface="Arial"/>
                <a:cs typeface="Arial"/>
                <a:sym typeface="Arial"/>
              </a:defRPr>
            </a:pPr>
          </a:p>
          <a:p>
            <a:pPr marL="342900" indent="-342900">
              <a:buSzPct val="100000"/>
              <a:buFont typeface="Arial"/>
              <a:buChar char="•"/>
              <a:defRPr sz="2000">
                <a:latin typeface="Arial"/>
                <a:ea typeface="Arial"/>
                <a:cs typeface="Arial"/>
                <a:sym typeface="Arial"/>
              </a:defRPr>
            </a:pPr>
            <a:r>
              <a:t>Use dashes to separate.</a:t>
            </a:r>
          </a:p>
        </p:txBody>
      </p:sp>
      <p:sp>
        <p:nvSpPr>
          <p:cNvPr id="440" name="Shape 440"/>
          <p:cNvSpPr/>
          <p:nvPr/>
        </p:nvSpPr>
        <p:spPr>
          <a:xfrm>
            <a:off x="2895600" y="124823"/>
            <a:ext cx="6096000" cy="3506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r">
              <a:defRPr b="1">
                <a:latin typeface="Arial"/>
                <a:ea typeface="Arial"/>
                <a:cs typeface="Arial"/>
                <a:sym typeface="Arial"/>
              </a:defRPr>
            </a:pPr>
            <a:r>
              <a:t>Activity: </a:t>
            </a:r>
            <a:r>
              <a:rPr b="0"/>
              <a:t>Get Situated </a:t>
            </a:r>
            <a:r>
              <a:t>|  Suggested Time: </a:t>
            </a:r>
            <a:r>
              <a:rPr b="0"/>
              <a:t>1 min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2" name="Shape 442"/>
          <p:cNvSpPr/>
          <p:nvPr>
            <p:ph type="title"/>
          </p:nvPr>
        </p:nvSpPr>
        <p:spPr>
          <a:xfrm>
            <a:off x="304798" y="-2"/>
            <a:ext cx="5470530" cy="653858"/>
          </a:xfrm>
          <a:prstGeom prst="rect">
            <a:avLst/>
          </a:prstGeom>
        </p:spPr>
        <p:txBody>
          <a:bodyPr/>
          <a:lstStyle/>
          <a:p>
            <a:pPr/>
            <a:r>
              <a:t>&gt; YOUR TURN!</a:t>
            </a:r>
          </a:p>
        </p:txBody>
      </p:sp>
      <p:sp>
        <p:nvSpPr>
          <p:cNvPr id="443" name="Shape 443"/>
          <p:cNvSpPr/>
          <p:nvPr/>
        </p:nvSpPr>
        <p:spPr>
          <a:xfrm>
            <a:off x="-11742" y="689615"/>
            <a:ext cx="9155743" cy="5626583"/>
          </a:xfrm>
          <a:prstGeom prst="rect">
            <a:avLst/>
          </a:prstGeom>
          <a:solidFill>
            <a:srgbClr val="F2F2F2"/>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444" name="Shape 444"/>
          <p:cNvSpPr/>
          <p:nvPr/>
        </p:nvSpPr>
        <p:spPr>
          <a:xfrm>
            <a:off x="304800" y="914400"/>
            <a:ext cx="8686800" cy="475672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000">
                <a:latin typeface="Arial"/>
                <a:ea typeface="Arial"/>
                <a:cs typeface="Arial"/>
                <a:sym typeface="Arial"/>
              </a:defRPr>
            </a:pPr>
            <a:r>
              <a:t>Assignment:</a:t>
            </a:r>
          </a:p>
          <a:p>
            <a:pPr>
              <a:defRPr sz="2000">
                <a:latin typeface="Arial"/>
                <a:ea typeface="Arial"/>
                <a:cs typeface="Arial"/>
                <a:sym typeface="Arial"/>
              </a:defRPr>
            </a:pPr>
            <a:r>
              <a:t>From the Terminal / Console and using only the command line, create:</a:t>
            </a:r>
          </a:p>
          <a:p>
            <a:pP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r>
              <a:t>A new folder with the name of first_day_stuff.</a:t>
            </a:r>
          </a:p>
          <a:p>
            <a:pPr marL="285750" indent="-285750">
              <a:buSzPct val="100000"/>
              <a:buFont typeface="Arial"/>
              <a:buChar cha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r>
              <a:t>A new HTML file with the name of first_day.html.</a:t>
            </a:r>
          </a:p>
          <a:p>
            <a:pPr marL="285750" indent="-285750">
              <a:buSzPct val="100000"/>
              <a:buFont typeface="Arial"/>
              <a:buChar cha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r>
              <a:t>Open the current folder containing the new HTML file.</a:t>
            </a:r>
          </a:p>
          <a:p>
            <a:pPr>
              <a:defRPr sz="2000">
                <a:latin typeface="Arial"/>
                <a:ea typeface="Arial"/>
                <a:cs typeface="Arial"/>
                <a:sym typeface="Arial"/>
              </a:defRPr>
            </a:pPr>
          </a:p>
          <a:p>
            <a:pPr>
              <a:defRPr b="1" sz="2000">
                <a:latin typeface="Arial"/>
                <a:ea typeface="Arial"/>
                <a:cs typeface="Arial"/>
                <a:sym typeface="Arial"/>
              </a:defRPr>
            </a:pPr>
            <a:r>
              <a:t>Bonus:</a:t>
            </a:r>
          </a:p>
          <a:p>
            <a:pPr marL="285750" indent="-285750">
              <a:buSzPct val="100000"/>
              <a:buFont typeface="Arial"/>
              <a:buChar char="•"/>
              <a:defRPr sz="2000">
                <a:latin typeface="Arial"/>
                <a:ea typeface="Arial"/>
                <a:cs typeface="Arial"/>
                <a:sym typeface="Arial"/>
              </a:defRPr>
            </a:pPr>
            <a:r>
              <a:t>Create multiple directories/folders with the names one_folder and second_folder in one command.</a:t>
            </a:r>
          </a:p>
          <a:p>
            <a:pPr marL="285750" indent="-285750">
              <a:buSzPct val="100000"/>
              <a:buFont typeface="Arial"/>
              <a:buChar cha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r>
              <a:t>Create multiple files with the names one.html and two.html in one command in the first_day_stuff directory.</a:t>
            </a:r>
          </a:p>
        </p:txBody>
      </p:sp>
      <p:sp>
        <p:nvSpPr>
          <p:cNvPr id="445" name="Shape 445"/>
          <p:cNvSpPr/>
          <p:nvPr/>
        </p:nvSpPr>
        <p:spPr>
          <a:xfrm>
            <a:off x="2895600" y="124823"/>
            <a:ext cx="6096000" cy="3506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r">
              <a:defRPr b="1">
                <a:latin typeface="Arial"/>
                <a:ea typeface="Arial"/>
                <a:cs typeface="Arial"/>
                <a:sym typeface="Arial"/>
              </a:defRPr>
            </a:pPr>
            <a:r>
              <a:t>Activity</a:t>
            </a:r>
            <a:r>
              <a:rPr b="0" i="1"/>
              <a:t>: </a:t>
            </a:r>
            <a:r>
              <a:rPr b="0"/>
              <a:t>Console Commands </a:t>
            </a:r>
            <a:r>
              <a:t>|  Suggested Time: </a:t>
            </a:r>
            <a:r>
              <a:rPr b="0"/>
              <a:t>12 min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7" name="Shape 447"/>
          <p:cNvSpPr/>
          <p:nvPr>
            <p:ph type="title"/>
          </p:nvPr>
        </p:nvSpPr>
        <p:spPr>
          <a:xfrm>
            <a:off x="304798" y="-2"/>
            <a:ext cx="5470530" cy="653858"/>
          </a:xfrm>
          <a:prstGeom prst="rect">
            <a:avLst/>
          </a:prstGeom>
        </p:spPr>
        <p:txBody>
          <a:bodyPr/>
          <a:lstStyle/>
          <a:p>
            <a:pPr/>
            <a:r>
              <a:t>Intro to Console</a:t>
            </a:r>
          </a:p>
        </p:txBody>
      </p:sp>
      <p:sp>
        <p:nvSpPr>
          <p:cNvPr id="448" name="Shape 448"/>
          <p:cNvSpPr/>
          <p:nvPr/>
        </p:nvSpPr>
        <p:spPr>
          <a:xfrm>
            <a:off x="1438274" y="1475143"/>
            <a:ext cx="6457953" cy="68358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lgn="ctr" defTabSz="685800">
              <a:lnSpc>
                <a:spcPct val="80000"/>
              </a:lnSpc>
              <a:defRPr b="1" i="1" sz="4200">
                <a:latin typeface="Arial"/>
                <a:ea typeface="Arial"/>
                <a:cs typeface="Arial"/>
                <a:sym typeface="Arial"/>
              </a:defRPr>
            </a:lvl1pPr>
          </a:lstStyle>
          <a:p>
            <a:pPr/>
            <a:r>
              <a:t>Discuss with Neighbors</a:t>
            </a:r>
          </a:p>
        </p:txBody>
      </p:sp>
      <p:pic>
        <p:nvPicPr>
          <p:cNvPr id="449" name="image12.jpeg" descr="http://www.mememaker.net/static/images/memes/3481290.jpg"/>
          <p:cNvPicPr>
            <a:picLocks noChangeAspect="1"/>
          </p:cNvPicPr>
          <p:nvPr/>
        </p:nvPicPr>
        <p:blipFill>
          <a:blip r:embed="rId2">
            <a:extLst/>
          </a:blip>
          <a:stretch>
            <a:fillRect/>
          </a:stretch>
        </p:blipFill>
        <p:spPr>
          <a:xfrm>
            <a:off x="2514600" y="2490610"/>
            <a:ext cx="4270824" cy="353410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1" name="Shape 451"/>
          <p:cNvSpPr/>
          <p:nvPr>
            <p:ph type="title"/>
          </p:nvPr>
        </p:nvSpPr>
        <p:spPr>
          <a:xfrm>
            <a:off x="390606" y="2953542"/>
            <a:ext cx="8229601" cy="871859"/>
          </a:xfrm>
          <a:prstGeom prst="rect">
            <a:avLst/>
          </a:prstGeom>
        </p:spPr>
        <p:txBody>
          <a:bodyPr/>
          <a:lstStyle/>
          <a:p>
            <a:pPr/>
            <a:r>
              <a:t>Hello, HTML</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1" name="Shape 271"/>
          <p:cNvSpPr/>
          <p:nvPr>
            <p:ph type="title"/>
          </p:nvPr>
        </p:nvSpPr>
        <p:spPr>
          <a:xfrm>
            <a:off x="304798" y="-2"/>
            <a:ext cx="5470530" cy="653858"/>
          </a:xfrm>
          <a:prstGeom prst="rect">
            <a:avLst/>
          </a:prstGeom>
        </p:spPr>
        <p:txBody>
          <a:bodyPr/>
          <a:lstStyle/>
          <a:p>
            <a:pPr/>
            <a:r>
              <a:t>TA = … ?</a:t>
            </a:r>
          </a:p>
        </p:txBody>
      </p:sp>
      <p:sp>
        <p:nvSpPr>
          <p:cNvPr id="272" name="Shape 272"/>
          <p:cNvSpPr/>
          <p:nvPr/>
        </p:nvSpPr>
        <p:spPr>
          <a:xfrm>
            <a:off x="196850" y="760688"/>
            <a:ext cx="8947150" cy="3284378"/>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spAutoFit/>
          </a:bodyPr>
          <a:lstStyle/>
          <a:p>
            <a:pPr indent="228600" defTabSz="685800">
              <a:defRPr b="1" sz="2800" u="sng">
                <a:latin typeface="Arial"/>
                <a:ea typeface="Arial"/>
                <a:cs typeface="Arial"/>
                <a:sym typeface="Arial"/>
              </a:defRPr>
            </a:pPr>
            <a:r>
              <a:t>Hannah A. Patellis </a:t>
            </a:r>
            <a:r>
              <a:rPr b="0" i="1"/>
              <a:t>(@hannahpatellis)</a:t>
            </a:r>
          </a:p>
          <a:p>
            <a:pPr marL="685800" indent="-457200" defTabSz="685800">
              <a:buSzPct val="100000"/>
              <a:buFont typeface="Arial"/>
              <a:buChar char="•"/>
              <a:defRPr i="1" sz="1500">
                <a:latin typeface="Arial"/>
                <a:ea typeface="Arial"/>
                <a:cs typeface="Arial"/>
                <a:sym typeface="Arial"/>
              </a:defRPr>
            </a:pPr>
          </a:p>
          <a:p>
            <a:pPr marL="685800" indent="-457200" defTabSz="685800">
              <a:buSzPct val="100000"/>
              <a:buFont typeface="Arial"/>
              <a:buChar char="•"/>
              <a:defRPr sz="2400">
                <a:latin typeface="Arial"/>
                <a:ea typeface="Arial"/>
                <a:cs typeface="Arial"/>
                <a:sym typeface="Arial"/>
              </a:defRPr>
            </a:pPr>
            <a:r>
              <a:t>Senior Service Design student at Savannah College of Art and Design</a:t>
            </a:r>
          </a:p>
          <a:p>
            <a:pPr marL="685800" indent="-457200" defTabSz="685800">
              <a:buSzPct val="100000"/>
              <a:buFont typeface="Arial"/>
              <a:buChar char="•"/>
              <a:defRPr sz="2400">
                <a:latin typeface="Arial"/>
                <a:ea typeface="Arial"/>
                <a:cs typeface="Arial"/>
                <a:sym typeface="Arial"/>
              </a:defRPr>
            </a:pPr>
            <a:r>
              <a:t>Born and raised in Central Florida (on the island from where rockets/shuttles launch)</a:t>
            </a:r>
          </a:p>
          <a:p>
            <a:pPr marL="685800" indent="-457200" defTabSz="685800">
              <a:buSzPct val="100000"/>
              <a:buFont typeface="Arial"/>
              <a:buChar char="•"/>
              <a:defRPr sz="2400">
                <a:latin typeface="Arial"/>
                <a:ea typeface="Arial"/>
                <a:cs typeface="Arial"/>
                <a:sym typeface="Arial"/>
              </a:defRPr>
            </a:pPr>
            <a:r>
              <a:t>IT nerd since birth, 9+ years of coding experience</a:t>
            </a:r>
            <a:endParaRPr sz="2800"/>
          </a:p>
          <a:p>
            <a:pPr marL="685800" indent="-457200" defTabSz="685800">
              <a:buSzPct val="100000"/>
              <a:buFont typeface="Arial"/>
              <a:buChar char="•"/>
              <a:defRPr sz="2400">
                <a:latin typeface="Arial"/>
                <a:ea typeface="Arial"/>
                <a:cs typeface="Arial"/>
                <a:sym typeface="Arial"/>
              </a:defRPr>
            </a:pPr>
            <a:r>
              <a:t>Developer and Resident Geek at Smoke Cartel</a:t>
            </a:r>
            <a:endParaRPr sz="2800"/>
          </a:p>
          <a:p>
            <a:pPr marL="685800" indent="-457200" defTabSz="685800">
              <a:buSzPct val="100000"/>
              <a:buFont typeface="Arial"/>
              <a:buChar char="•"/>
              <a:defRPr sz="2400">
                <a:latin typeface="Arial"/>
                <a:ea typeface="Arial"/>
                <a:cs typeface="Arial"/>
                <a:sym typeface="Arial"/>
              </a:defRPr>
            </a:pPr>
            <a:r>
              <a:t>Two cats</a:t>
            </a:r>
          </a:p>
        </p:txBody>
      </p:sp>
      <p:pic>
        <p:nvPicPr>
          <p:cNvPr id="273" name="image7.jpeg"/>
          <p:cNvPicPr>
            <a:picLocks noChangeAspect="1"/>
          </p:cNvPicPr>
          <p:nvPr/>
        </p:nvPicPr>
        <p:blipFill>
          <a:blip r:embed="rId2">
            <a:extLst/>
          </a:blip>
          <a:srcRect l="0" t="0" r="15827" b="0"/>
          <a:stretch>
            <a:fillRect/>
          </a:stretch>
        </p:blipFill>
        <p:spPr>
          <a:xfrm>
            <a:off x="6887742" y="3837152"/>
            <a:ext cx="2030133" cy="2411860"/>
          </a:xfrm>
          <a:prstGeom prst="rect">
            <a:avLst/>
          </a:prstGeom>
          <a:ln w="12700">
            <a:miter lim="400000"/>
          </a:ln>
        </p:spPr>
      </p:pic>
      <p:pic>
        <p:nvPicPr>
          <p:cNvPr id="274" name="image8.tif"/>
          <p:cNvPicPr>
            <a:picLocks noChangeAspect="1"/>
          </p:cNvPicPr>
          <p:nvPr/>
        </p:nvPicPr>
        <p:blipFill>
          <a:blip r:embed="rId3">
            <a:extLst/>
          </a:blip>
          <a:stretch>
            <a:fillRect/>
          </a:stretch>
        </p:blipFill>
        <p:spPr>
          <a:xfrm>
            <a:off x="2649813" y="4099897"/>
            <a:ext cx="2112949" cy="1414268"/>
          </a:xfrm>
          <a:prstGeom prst="rect">
            <a:avLst/>
          </a:prstGeom>
          <a:ln w="12700">
            <a:miter lim="400000"/>
          </a:ln>
        </p:spPr>
      </p:pic>
      <p:pic>
        <p:nvPicPr>
          <p:cNvPr id="275" name="image9.tif"/>
          <p:cNvPicPr>
            <a:picLocks noChangeAspect="1"/>
          </p:cNvPicPr>
          <p:nvPr/>
        </p:nvPicPr>
        <p:blipFill>
          <a:blip r:embed="rId4">
            <a:extLst/>
          </a:blip>
          <a:stretch>
            <a:fillRect/>
          </a:stretch>
        </p:blipFill>
        <p:spPr>
          <a:xfrm>
            <a:off x="4377459" y="4564724"/>
            <a:ext cx="2101682" cy="1397395"/>
          </a:xfrm>
          <a:prstGeom prst="rect">
            <a:avLst/>
          </a:prstGeom>
          <a:ln w="12700">
            <a:miter lim="400000"/>
          </a:ln>
        </p:spPr>
      </p:pic>
      <p:pic>
        <p:nvPicPr>
          <p:cNvPr id="276" name="image10.jpeg"/>
          <p:cNvPicPr>
            <a:picLocks noChangeAspect="1"/>
          </p:cNvPicPr>
          <p:nvPr/>
        </p:nvPicPr>
        <p:blipFill>
          <a:blip r:embed="rId5">
            <a:extLst/>
          </a:blip>
          <a:stretch>
            <a:fillRect/>
          </a:stretch>
        </p:blipFill>
        <p:spPr>
          <a:xfrm>
            <a:off x="274717" y="4192365"/>
            <a:ext cx="1966496" cy="196649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3" name="Shape 453"/>
          <p:cNvSpPr/>
          <p:nvPr>
            <p:ph type="title"/>
          </p:nvPr>
        </p:nvSpPr>
        <p:spPr>
          <a:xfrm>
            <a:off x="304798" y="-2"/>
            <a:ext cx="5470530" cy="653858"/>
          </a:xfrm>
          <a:prstGeom prst="rect">
            <a:avLst/>
          </a:prstGeom>
        </p:spPr>
        <p:txBody>
          <a:bodyPr/>
          <a:lstStyle/>
          <a:p>
            <a:pPr/>
            <a:r>
              <a:t>&lt;title&gt; Intro to HTML &lt;/title&gt;</a:t>
            </a:r>
          </a:p>
        </p:txBody>
      </p:sp>
      <p:pic>
        <p:nvPicPr>
          <p:cNvPr id="454" name="image13.png" descr="https://upload.wikimedia.org/wikipedia/commons/thumb/6/61/HTML5_logo_and_wordmark.svg/2000px-HTML5_logo_and_wordmark.svg.png"/>
          <p:cNvPicPr>
            <a:picLocks noChangeAspect="1"/>
          </p:cNvPicPr>
          <p:nvPr/>
        </p:nvPicPr>
        <p:blipFill>
          <a:blip r:embed="rId2">
            <a:extLst/>
          </a:blip>
          <a:stretch>
            <a:fillRect/>
          </a:stretch>
        </p:blipFill>
        <p:spPr>
          <a:xfrm>
            <a:off x="-3" y="897972"/>
            <a:ext cx="4101969" cy="4101966"/>
          </a:xfrm>
          <a:prstGeom prst="rect">
            <a:avLst/>
          </a:prstGeom>
          <a:ln w="12700">
            <a:miter lim="400000"/>
          </a:ln>
        </p:spPr>
      </p:pic>
      <p:pic>
        <p:nvPicPr>
          <p:cNvPr id="455" name="image13.jpeg" descr="http://www.99lime.com/_bak/topics/you-only-need-10-tags/assets/example3.jpg"/>
          <p:cNvPicPr>
            <a:picLocks noChangeAspect="1"/>
          </p:cNvPicPr>
          <p:nvPr/>
        </p:nvPicPr>
        <p:blipFill>
          <a:blip r:embed="rId3">
            <a:extLst/>
          </a:blip>
          <a:stretch>
            <a:fillRect/>
          </a:stretch>
        </p:blipFill>
        <p:spPr>
          <a:xfrm>
            <a:off x="4127363" y="927158"/>
            <a:ext cx="4776299" cy="4141355"/>
          </a:xfrm>
          <a:prstGeom prst="rect">
            <a:avLst/>
          </a:prstGeom>
          <a:ln w="12700">
            <a:miter lim="400000"/>
          </a:ln>
        </p:spPr>
      </p:pic>
      <p:sp>
        <p:nvSpPr>
          <p:cNvPr id="456" name="Shape 456"/>
          <p:cNvSpPr/>
          <p:nvPr/>
        </p:nvSpPr>
        <p:spPr>
          <a:xfrm>
            <a:off x="-2" y="5203711"/>
            <a:ext cx="9155743" cy="1197091"/>
          </a:xfrm>
          <a:prstGeom prst="rect">
            <a:avLst/>
          </a:prstGeom>
          <a:solidFill>
            <a:srgbClr val="2E75B6"/>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457" name="Shape 457"/>
          <p:cNvSpPr/>
          <p:nvPr/>
        </p:nvSpPr>
        <p:spPr>
          <a:xfrm>
            <a:off x="173840" y="5257800"/>
            <a:ext cx="8796319" cy="95942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342900" indent="-342900">
              <a:buSzPct val="100000"/>
              <a:buFont typeface="Arial"/>
              <a:buChar char="•"/>
              <a:defRPr b="1" sz="2000">
                <a:solidFill>
                  <a:srgbClr val="FFFFFF"/>
                </a:solidFill>
                <a:latin typeface="Arial"/>
                <a:ea typeface="Arial"/>
                <a:cs typeface="Arial"/>
                <a:sym typeface="Arial"/>
              </a:defRPr>
            </a:pPr>
            <a:r>
              <a:t>HTML </a:t>
            </a:r>
            <a:r>
              <a:rPr b="0"/>
              <a:t>is one of the three base languages behind </a:t>
            </a:r>
            <a:r>
              <a:rPr b="0" u="sng"/>
              <a:t>every single website</a:t>
            </a:r>
            <a:r>
              <a:rPr b="0"/>
              <a:t>.</a:t>
            </a:r>
          </a:p>
          <a:p>
            <a:pPr marL="342900" indent="-342900">
              <a:buSzPct val="100000"/>
              <a:buFont typeface="Arial"/>
              <a:buChar char="•"/>
              <a:defRPr sz="2000">
                <a:solidFill>
                  <a:srgbClr val="FFFFFF"/>
                </a:solidFill>
                <a:latin typeface="Arial"/>
                <a:ea typeface="Arial"/>
                <a:cs typeface="Arial"/>
                <a:sym typeface="Arial"/>
              </a:defRPr>
            </a:pPr>
          </a:p>
          <a:p>
            <a:pPr marL="342900" indent="-342900">
              <a:buSzPct val="100000"/>
              <a:buFont typeface="Arial"/>
              <a:buChar char="•"/>
              <a:defRPr sz="2000">
                <a:solidFill>
                  <a:srgbClr val="FFFFFF"/>
                </a:solidFill>
                <a:latin typeface="Arial"/>
                <a:ea typeface="Arial"/>
                <a:cs typeface="Arial"/>
                <a:sym typeface="Arial"/>
              </a:defRPr>
            </a:pPr>
            <a:r>
              <a:t>It defines all of the basic content and a </a:t>
            </a:r>
            <a:r>
              <a:rPr i="1"/>
              <a:t>bit</a:t>
            </a:r>
            <a:r>
              <a:t> of formatting.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9" name="Shape 459"/>
          <p:cNvSpPr/>
          <p:nvPr>
            <p:ph type="title"/>
          </p:nvPr>
        </p:nvSpPr>
        <p:spPr>
          <a:xfrm>
            <a:off x="304798" y="-2"/>
            <a:ext cx="5470530" cy="653858"/>
          </a:xfrm>
          <a:prstGeom prst="rect">
            <a:avLst/>
          </a:prstGeom>
        </p:spPr>
        <p:txBody>
          <a:bodyPr/>
          <a:lstStyle/>
          <a:p>
            <a:pPr/>
            <a:r>
              <a:t>&gt; YOUR TURN</a:t>
            </a:r>
          </a:p>
        </p:txBody>
      </p:sp>
      <p:sp>
        <p:nvSpPr>
          <p:cNvPr id="460" name="Shape 460"/>
          <p:cNvSpPr/>
          <p:nvPr/>
        </p:nvSpPr>
        <p:spPr>
          <a:xfrm>
            <a:off x="-11742" y="689615"/>
            <a:ext cx="9155743" cy="5626583"/>
          </a:xfrm>
          <a:prstGeom prst="rect">
            <a:avLst/>
          </a:prstGeom>
          <a:solidFill>
            <a:srgbClr val="F2F2F2"/>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461" name="Shape 461"/>
          <p:cNvSpPr/>
          <p:nvPr/>
        </p:nvSpPr>
        <p:spPr>
          <a:xfrm>
            <a:off x="304800" y="914399"/>
            <a:ext cx="8686800" cy="51512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latin typeface="Arial"/>
                <a:ea typeface="Arial"/>
                <a:cs typeface="Arial"/>
                <a:sym typeface="Arial"/>
              </a:defRPr>
            </a:pPr>
            <a:r>
              <a:t>Assignment:</a:t>
            </a:r>
          </a:p>
          <a:p>
            <a:pPr>
              <a:defRPr>
                <a:latin typeface="Arial"/>
                <a:ea typeface="Arial"/>
                <a:cs typeface="Arial"/>
                <a:sym typeface="Arial"/>
              </a:defRPr>
            </a:pPr>
            <a:r>
              <a:t>In a new HTML file, create the basic structure of an HTML document and include the following in it:</a:t>
            </a:r>
          </a:p>
          <a:p>
            <a:pPr marL="342900" indent="-342900">
              <a:buSzPct val="100000"/>
              <a:buFont typeface="Arial"/>
              <a:buChar char="•"/>
              <a:defRPr>
                <a:latin typeface="Arial"/>
                <a:ea typeface="Arial"/>
                <a:cs typeface="Arial"/>
                <a:sym typeface="Arial"/>
              </a:defRPr>
            </a:pPr>
            <a:r>
              <a:t> DOCTYPE declaration.</a:t>
            </a:r>
          </a:p>
          <a:p>
            <a:pPr marL="342900" indent="-342900">
              <a:buSzPct val="100000"/>
              <a:buFont typeface="Arial"/>
              <a:buChar char="•"/>
              <a:defRPr>
                <a:latin typeface="Arial"/>
                <a:ea typeface="Arial"/>
                <a:cs typeface="Arial"/>
                <a:sym typeface="Arial"/>
              </a:defRPr>
            </a:pPr>
            <a:r>
              <a:t> Head tag with a title tag.</a:t>
            </a:r>
          </a:p>
          <a:p>
            <a:pPr marL="342900" indent="-342900">
              <a:buSzPct val="100000"/>
              <a:buFont typeface="Arial"/>
              <a:buChar char="•"/>
              <a:defRPr>
                <a:latin typeface="Arial"/>
                <a:ea typeface="Arial"/>
                <a:cs typeface="Arial"/>
                <a:sym typeface="Arial"/>
              </a:defRPr>
            </a:pPr>
            <a:r>
              <a:t> H1 tag with a title of your choice.</a:t>
            </a:r>
          </a:p>
          <a:p>
            <a:pPr marL="342900" indent="-342900">
              <a:buSzPct val="100000"/>
              <a:buFont typeface="Arial"/>
              <a:buChar char="•"/>
              <a:defRPr>
                <a:latin typeface="Arial"/>
                <a:ea typeface="Arial"/>
                <a:cs typeface="Arial"/>
                <a:sym typeface="Arial"/>
              </a:defRPr>
            </a:pPr>
            <a:r>
              <a:t> Embed an image.</a:t>
            </a:r>
          </a:p>
          <a:p>
            <a:pPr marL="342900" indent="-342900">
              <a:buSzPct val="100000"/>
              <a:buFont typeface="Arial"/>
              <a:buChar char="•"/>
              <a:defRPr>
                <a:latin typeface="Arial"/>
                <a:ea typeface="Arial"/>
                <a:cs typeface="Arial"/>
                <a:sym typeface="Arial"/>
              </a:defRPr>
            </a:pPr>
            <a:r>
              <a:t> Create the following three links on your page:</a:t>
            </a:r>
          </a:p>
          <a:p>
            <a:pPr lvl="1" marL="800100" indent="-342900">
              <a:buSzPct val="100000"/>
              <a:buFont typeface="Arial"/>
              <a:buChar char="•"/>
              <a:defRPr>
                <a:latin typeface="Arial"/>
                <a:ea typeface="Arial"/>
                <a:cs typeface="Arial"/>
                <a:sym typeface="Arial"/>
              </a:defRPr>
            </a:pPr>
            <a:r>
              <a:t>  One link that is target="_blank" so that it opens a new tab when clicked on.</a:t>
            </a:r>
          </a:p>
          <a:p>
            <a:pPr lvl="1" marL="800100" indent="-342900">
              <a:buSzPct val="100000"/>
              <a:buFont typeface="Arial"/>
              <a:buChar char="•"/>
              <a:defRPr>
                <a:latin typeface="Arial"/>
                <a:ea typeface="Arial"/>
                <a:cs typeface="Arial"/>
                <a:sym typeface="Arial"/>
              </a:defRPr>
            </a:pPr>
            <a:r>
              <a:t>  Make the second link bold.</a:t>
            </a:r>
          </a:p>
          <a:p>
            <a:pPr lvl="1" marL="800100" indent="-342900">
              <a:buSzPct val="100000"/>
              <a:buFont typeface="Arial"/>
              <a:buChar char="•"/>
              <a:defRPr>
                <a:latin typeface="Arial"/>
                <a:ea typeface="Arial"/>
                <a:cs typeface="Arial"/>
                <a:sym typeface="Arial"/>
              </a:defRPr>
            </a:pPr>
            <a:r>
              <a:t>  Make the third link a placeholder so it goes nowhere.</a:t>
            </a:r>
          </a:p>
          <a:p>
            <a:pPr>
              <a:defRPr>
                <a:latin typeface="Arial"/>
                <a:ea typeface="Arial"/>
                <a:cs typeface="Arial"/>
                <a:sym typeface="Arial"/>
              </a:defRPr>
            </a:pPr>
          </a:p>
          <a:p>
            <a:pPr>
              <a:defRPr b="1">
                <a:latin typeface="Arial"/>
                <a:ea typeface="Arial"/>
                <a:cs typeface="Arial"/>
                <a:sym typeface="Arial"/>
              </a:defRPr>
            </a:pPr>
            <a:r>
              <a:t>Bonus:</a:t>
            </a:r>
          </a:p>
          <a:p>
            <a:pPr marL="342900" indent="-342900">
              <a:buSzPct val="100000"/>
              <a:buFont typeface="Arial"/>
              <a:buChar char="•"/>
              <a:defRPr>
                <a:latin typeface="Arial"/>
                <a:ea typeface="Arial"/>
                <a:cs typeface="Arial"/>
                <a:sym typeface="Arial"/>
              </a:defRPr>
            </a:pPr>
            <a:r>
              <a:t>Create an ordered list of steps to make a sandwich.</a:t>
            </a:r>
          </a:p>
          <a:p>
            <a:pPr marL="342900" indent="-342900">
              <a:buSzPct val="100000"/>
              <a:buFont typeface="Arial"/>
              <a:buChar char="•"/>
              <a:defRPr>
                <a:latin typeface="Arial"/>
                <a:ea typeface="Arial"/>
                <a:cs typeface="Arial"/>
                <a:sym typeface="Arial"/>
              </a:defRPr>
            </a:pPr>
            <a:r>
              <a:t>Create an unordered list of 5 bands/musicians you like.</a:t>
            </a:r>
          </a:p>
          <a:p>
            <a:pPr marL="342900" indent="-342900">
              <a:buSzPct val="100000"/>
              <a:buFont typeface="Arial"/>
              <a:buChar char="•"/>
              <a:defRPr>
                <a:latin typeface="Arial"/>
                <a:ea typeface="Arial"/>
                <a:cs typeface="Arial"/>
                <a:sym typeface="Arial"/>
              </a:defRPr>
            </a:pPr>
            <a:r>
              <a:t>Create a table with 2 columns (animal class and animal name) and 4 rows of animals.</a:t>
            </a:r>
          </a:p>
          <a:p>
            <a:pPr marL="342900" indent="-342900">
              <a:buSzPct val="100000"/>
              <a:buFont typeface="Arial"/>
              <a:buChar char="•"/>
              <a:defRPr>
                <a:latin typeface="Arial"/>
                <a:ea typeface="Arial"/>
                <a:cs typeface="Arial"/>
                <a:sym typeface="Arial"/>
              </a:defRPr>
            </a:pPr>
            <a:r>
              <a:t>Use an alternate way of separating links without line breaks.</a:t>
            </a:r>
          </a:p>
          <a:p>
            <a:pPr marL="342900" indent="-342900">
              <a:buSzPct val="100000"/>
              <a:buFont typeface="Arial"/>
              <a:buChar char="•"/>
              <a:defRPr>
                <a:latin typeface="Arial"/>
                <a:ea typeface="Arial"/>
                <a:cs typeface="Arial"/>
                <a:sym typeface="Arial"/>
              </a:defRPr>
            </a:pPr>
            <a:r>
              <a:t>Embed a YouTube video of your favorite band/musician.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3" name="Shape 463"/>
          <p:cNvSpPr/>
          <p:nvPr>
            <p:ph type="title"/>
          </p:nvPr>
        </p:nvSpPr>
        <p:spPr>
          <a:xfrm>
            <a:off x="304798" y="-2"/>
            <a:ext cx="5470530" cy="653858"/>
          </a:xfrm>
          <a:prstGeom prst="rect">
            <a:avLst/>
          </a:prstGeom>
        </p:spPr>
        <p:txBody>
          <a:bodyPr/>
          <a:lstStyle/>
          <a:p>
            <a:pPr/>
            <a:r>
              <a:t>YouTube Video Walkthrough!</a:t>
            </a:r>
          </a:p>
        </p:txBody>
      </p:sp>
      <p:pic>
        <p:nvPicPr>
          <p:cNvPr id="464" name="image14.png"/>
          <p:cNvPicPr>
            <a:picLocks noChangeAspect="1"/>
          </p:cNvPicPr>
          <p:nvPr/>
        </p:nvPicPr>
        <p:blipFill>
          <a:blip r:embed="rId2">
            <a:extLst/>
          </a:blip>
          <a:stretch>
            <a:fillRect/>
          </a:stretch>
        </p:blipFill>
        <p:spPr>
          <a:xfrm>
            <a:off x="330200" y="762000"/>
            <a:ext cx="8343900" cy="4733815"/>
          </a:xfrm>
          <a:prstGeom prst="rect">
            <a:avLst/>
          </a:prstGeom>
          <a:ln w="12700">
            <a:miter lim="400000"/>
          </a:ln>
        </p:spPr>
      </p:pic>
      <p:sp>
        <p:nvSpPr>
          <p:cNvPr id="465" name="Shape 465"/>
          <p:cNvSpPr/>
          <p:nvPr/>
        </p:nvSpPr>
        <p:spPr>
          <a:xfrm>
            <a:off x="330200" y="5603959"/>
            <a:ext cx="8343900" cy="6173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u="sng">
                <a:solidFill>
                  <a:srgbClr val="0000FF"/>
                </a:solidFill>
                <a:uFill>
                  <a:solidFill>
                    <a:srgbClr val="0000FF"/>
                  </a:solidFill>
                </a:uFill>
                <a:latin typeface="Arial"/>
                <a:ea typeface="Arial"/>
                <a:cs typeface="Arial"/>
                <a:sym typeface="Arial"/>
              </a:defRPr>
            </a:pPr>
            <a:r>
              <a:rPr>
                <a:hlinkClick r:id="rId3" invalidUrl="" action="" tgtFrame="" tooltip="" history="1" highlightClick="0" endSnd="0"/>
              </a:rPr>
              <a:t>https://</a:t>
            </a:r>
            <a:r>
              <a:rPr>
                <a:hlinkClick r:id="rId3" invalidUrl="" action="" tgtFrame="" tooltip="" history="1" highlightClick="0" endSnd="0"/>
              </a:rPr>
              <a:t>www.youtube.com/watch?v=ieb6Svbc10E&amp;index=1&amp;list=PLgJ8UgkiorCnMLsUevoQRxH8t9bt7ne14</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7" name="Shape 467"/>
          <p:cNvSpPr/>
          <p:nvPr>
            <p:ph type="title"/>
          </p:nvPr>
        </p:nvSpPr>
        <p:spPr>
          <a:xfrm>
            <a:off x="304798" y="-2"/>
            <a:ext cx="5470530" cy="653858"/>
          </a:xfrm>
          <a:prstGeom prst="rect">
            <a:avLst/>
          </a:prstGeom>
        </p:spPr>
        <p:txBody>
          <a:bodyPr/>
          <a:lstStyle/>
          <a:p>
            <a:pPr/>
            <a:r>
              <a:t>&lt;title&gt; Intro to HTML &lt;/title&gt;</a:t>
            </a:r>
          </a:p>
        </p:txBody>
      </p:sp>
      <p:sp>
        <p:nvSpPr>
          <p:cNvPr id="468" name="Shape 468"/>
          <p:cNvSpPr/>
          <p:nvPr/>
        </p:nvSpPr>
        <p:spPr>
          <a:xfrm>
            <a:off x="3208820" y="3013216"/>
            <a:ext cx="6457952" cy="94281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lgn="ctr" defTabSz="685800">
              <a:defRPr b="1" i="1" sz="6000">
                <a:latin typeface="Arial"/>
                <a:ea typeface="Arial"/>
                <a:cs typeface="Arial"/>
                <a:sym typeface="Arial"/>
              </a:defRPr>
            </a:lvl1pPr>
          </a:lstStyle>
          <a:p>
            <a:pPr/>
            <a:r>
              <a:t>How’d it go?</a:t>
            </a:r>
          </a:p>
        </p:txBody>
      </p:sp>
      <p:pic>
        <p:nvPicPr>
          <p:cNvPr id="469" name="image14.jpeg" descr="http://static1.squarespace.com/static/553ac67be4b0301603207af9/t/557d4704e4b05efa91181261/1434273541516/question+answer+meme"/>
          <p:cNvPicPr>
            <a:picLocks noChangeAspect="1"/>
          </p:cNvPicPr>
          <p:nvPr/>
        </p:nvPicPr>
        <p:blipFill>
          <a:blip r:embed="rId2">
            <a:extLst/>
          </a:blip>
          <a:stretch>
            <a:fillRect/>
          </a:stretch>
        </p:blipFill>
        <p:spPr>
          <a:xfrm>
            <a:off x="330200" y="1498852"/>
            <a:ext cx="3447706" cy="409727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1" name="Shape 471"/>
          <p:cNvSpPr/>
          <p:nvPr>
            <p:ph type="title"/>
          </p:nvPr>
        </p:nvSpPr>
        <p:spPr>
          <a:xfrm>
            <a:off x="390606" y="2953542"/>
            <a:ext cx="8229601" cy="871859"/>
          </a:xfrm>
          <a:prstGeom prst="rect">
            <a:avLst/>
          </a:prstGeom>
        </p:spPr>
        <p:txBody>
          <a:bodyPr/>
          <a:lstStyle/>
          <a:p>
            <a:pPr/>
            <a:r>
              <a:t>Homework!</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3" name="Shape 473"/>
          <p:cNvSpPr/>
          <p:nvPr>
            <p:ph type="title"/>
          </p:nvPr>
        </p:nvSpPr>
        <p:spPr>
          <a:xfrm>
            <a:off x="304798" y="-2"/>
            <a:ext cx="5470530" cy="653858"/>
          </a:xfrm>
          <a:prstGeom prst="rect">
            <a:avLst/>
          </a:prstGeom>
        </p:spPr>
        <p:txBody>
          <a:bodyPr/>
          <a:lstStyle/>
          <a:p>
            <a:pPr/>
            <a:r>
              <a:t>Homework “Due”: Next Class</a:t>
            </a:r>
          </a:p>
        </p:txBody>
      </p:sp>
      <p:sp>
        <p:nvSpPr>
          <p:cNvPr id="474" name="Shape 474"/>
          <p:cNvSpPr/>
          <p:nvPr/>
        </p:nvSpPr>
        <p:spPr>
          <a:xfrm>
            <a:off x="304800" y="914399"/>
            <a:ext cx="8686800" cy="329622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000">
                <a:latin typeface="Arial"/>
                <a:ea typeface="Arial"/>
                <a:cs typeface="Arial"/>
                <a:sym typeface="Arial"/>
              </a:defRPr>
            </a:pPr>
            <a:r>
              <a:t>By Next Class:</a:t>
            </a:r>
          </a:p>
          <a:p>
            <a:pPr marL="285750" indent="-285750">
              <a:buSzPct val="100000"/>
              <a:buFont typeface="Arial"/>
              <a:buChar cha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r>
              <a:t>Figure out where the GitHub Repo is for our class. </a:t>
            </a:r>
          </a:p>
          <a:p>
            <a:pPr marL="285750" indent="-285750">
              <a:buSzPct val="100000"/>
              <a:buFont typeface="Arial"/>
              <a:buChar cha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r>
              <a:t>Re-do the Terminal example from class today. </a:t>
            </a:r>
          </a:p>
          <a:p>
            <a:pPr marL="285750" indent="-285750">
              <a:buSzPct val="100000"/>
              <a:buFont typeface="Arial"/>
              <a:buChar cha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r>
              <a:t>Re-do the HTML example from class today. </a:t>
            </a:r>
          </a:p>
          <a:p>
            <a:pPr lvl="1" marL="742950" indent="-285750">
              <a:buSzPct val="100000"/>
              <a:buFont typeface="Arial"/>
              <a:buChar char="•"/>
              <a:defRPr sz="2000">
                <a:latin typeface="Arial"/>
                <a:ea typeface="Arial"/>
                <a:cs typeface="Arial"/>
                <a:sym typeface="Arial"/>
              </a:defRPr>
            </a:pPr>
          </a:p>
          <a:p>
            <a:pPr lvl="1" marL="742950" indent="-285750">
              <a:buSzPct val="100000"/>
              <a:buFont typeface="Arial"/>
              <a:buChar char="•"/>
              <a:defRPr sz="2000">
                <a:latin typeface="Arial"/>
                <a:ea typeface="Arial"/>
                <a:cs typeface="Arial"/>
                <a:sym typeface="Arial"/>
              </a:defRPr>
            </a:pPr>
            <a:r>
              <a:t>Watch the Walkthrough Video if you felt a bit lost.  </a:t>
            </a:r>
          </a:p>
          <a:p>
            <a:pPr marL="285750" indent="-285750">
              <a:buSzPct val="100000"/>
              <a:buFont typeface="Arial"/>
              <a:buChar char="•"/>
              <a:defRPr sz="2000">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78" name="image11.jpeg"/>
          <p:cNvPicPr>
            <a:picLocks noChangeAspect="1"/>
          </p:cNvPicPr>
          <p:nvPr/>
        </p:nvPicPr>
        <p:blipFill>
          <a:blip r:embed="rId2">
            <a:extLst/>
          </a:blip>
          <a:stretch>
            <a:fillRect/>
          </a:stretch>
        </p:blipFill>
        <p:spPr>
          <a:xfrm>
            <a:off x="-201024" y="943889"/>
            <a:ext cx="5338104" cy="4223458"/>
          </a:xfrm>
          <a:prstGeom prst="rect">
            <a:avLst/>
          </a:prstGeom>
          <a:ln w="12700">
            <a:miter lim="400000"/>
          </a:ln>
        </p:spPr>
      </p:pic>
      <p:pic>
        <p:nvPicPr>
          <p:cNvPr id="279" name="media1.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5763803" y="943889"/>
            <a:ext cx="2881379" cy="3601722"/>
          </a:xfrm>
          <a:prstGeom prst="rect">
            <a:avLst/>
          </a:prstGeom>
          <a:ln w="12700">
            <a:miter lim="400000"/>
          </a:ln>
        </p:spPr>
      </p:pic>
      <p:sp>
        <p:nvSpPr>
          <p:cNvPr id="280" name="Shape 280"/>
          <p:cNvSpPr/>
          <p:nvPr>
            <p:ph type="title"/>
          </p:nvPr>
        </p:nvSpPr>
        <p:spPr>
          <a:xfrm>
            <a:off x="304798" y="-2"/>
            <a:ext cx="5470530" cy="653858"/>
          </a:xfrm>
          <a:prstGeom prst="rect">
            <a:avLst/>
          </a:prstGeom>
        </p:spPr>
        <p:txBody>
          <a:bodyPr/>
          <a:lstStyle/>
          <a:p>
            <a:pPr/>
            <a:r>
              <a:t>Some Cool Stuff I Made…</a:t>
            </a:r>
          </a:p>
        </p:txBody>
      </p:sp>
      <p:pic>
        <p:nvPicPr>
          <p:cNvPr id="281" name="image13.png"/>
          <p:cNvPicPr>
            <a:picLocks noChangeAspect="1"/>
          </p:cNvPicPr>
          <p:nvPr/>
        </p:nvPicPr>
        <p:blipFill>
          <a:blip r:embed="rId6">
            <a:extLst/>
          </a:blip>
          <a:stretch>
            <a:fillRect/>
          </a:stretch>
        </p:blipFill>
        <p:spPr>
          <a:xfrm>
            <a:off x="2675019" y="4277933"/>
            <a:ext cx="3368674" cy="1903728"/>
          </a:xfrm>
          <a:prstGeom prst="rect">
            <a:avLst/>
          </a:prstGeom>
          <a:ln w="12700">
            <a:miter lim="400000"/>
          </a:ln>
        </p:spPr>
      </p:pic>
      <p:pic>
        <p:nvPicPr>
          <p:cNvPr id="282" name="image14.png"/>
          <p:cNvPicPr>
            <a:picLocks noChangeAspect="1"/>
          </p:cNvPicPr>
          <p:nvPr/>
        </p:nvPicPr>
        <p:blipFill>
          <a:blip r:embed="rId7">
            <a:extLst/>
          </a:blip>
          <a:stretch>
            <a:fillRect/>
          </a:stretch>
        </p:blipFill>
        <p:spPr>
          <a:xfrm>
            <a:off x="6357054" y="4661942"/>
            <a:ext cx="2288128" cy="151972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9434999" fill="hold"/>
                                        <p:tgtEl>
                                          <p:spTgt spid="279"/>
                                        </p:tgtEl>
                                      </p:cBhvr>
                                    </p:cmd>
                                  </p:childTnLst>
                                </p:cTn>
                              </p:par>
                            </p:childTnLst>
                          </p:cTn>
                        </p:par>
                      </p:childTnLst>
                    </p:cTn>
                  </p:par>
                  <p:par>
                    <p:cTn id="7" fill="hold">
                      <p:stCondLst>
                        <p:cond delay="indefinite"/>
                      </p:stCondLst>
                      <p:childTnLst>
                        <p:par>
                          <p:cTn id="8" fill="hold">
                            <p:stCondLst>
                              <p:cond delay="0"/>
                            </p:stCondLst>
                            <p:childTnLst>
                              <p:par>
                                <p:cTn id="9" presetClass="mediacall" nodeType="clickEffect" presetSubtype="0" presetID="3" grpId="1" fill="hold">
                                  <p:stCondLst>
                                    <p:cond delay="0"/>
                                  </p:stCondLst>
                                  <p:childTnLst>
                                    <p:cmd type="call" cmd="stop">
                                      <p:cBhvr>
                                        <p:cTn id="10" dur="1000" fill="hold"/>
                                        <p:tgtEl>
                                          <p:spTgt spid="279"/>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80000">
                <p:cTn id="11" fill="hold" display="0">
                  <p:stCondLst>
                    <p:cond delay="indefinite"/>
                  </p:stCondLst>
                </p:cTn>
                <p:tgtEl>
                  <p:spTgt spid="279"/>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4" name="Shape 284"/>
          <p:cNvSpPr/>
          <p:nvPr>
            <p:ph type="title"/>
          </p:nvPr>
        </p:nvSpPr>
        <p:spPr>
          <a:xfrm>
            <a:off x="390606" y="2953542"/>
            <a:ext cx="8229601" cy="871859"/>
          </a:xfrm>
          <a:prstGeom prst="rect">
            <a:avLst/>
          </a:prstGeom>
        </p:spPr>
        <p:txBody>
          <a:bodyPr/>
          <a:lstStyle/>
          <a:p>
            <a:pPr/>
            <a:r>
              <a:t>The Path of Learning</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6" name="Shape 286"/>
          <p:cNvSpPr/>
          <p:nvPr>
            <p:ph type="title"/>
          </p:nvPr>
        </p:nvSpPr>
        <p:spPr>
          <a:xfrm>
            <a:off x="304798" y="-2"/>
            <a:ext cx="5470530" cy="653858"/>
          </a:xfrm>
          <a:prstGeom prst="rect">
            <a:avLst/>
          </a:prstGeom>
        </p:spPr>
        <p:txBody>
          <a:bodyPr/>
          <a:lstStyle/>
          <a:p>
            <a:pPr/>
            <a:r>
              <a:t>Your Goals...</a:t>
            </a:r>
          </a:p>
        </p:txBody>
      </p:sp>
      <p:sp>
        <p:nvSpPr>
          <p:cNvPr id="287" name="Shape 287"/>
          <p:cNvSpPr/>
          <p:nvPr/>
        </p:nvSpPr>
        <p:spPr>
          <a:xfrm>
            <a:off x="4884899" y="838200"/>
            <a:ext cx="3458725" cy="76999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4800" u="sng">
                <a:latin typeface="Arial"/>
                <a:ea typeface="Arial"/>
                <a:cs typeface="Arial"/>
                <a:sym typeface="Arial"/>
              </a:defRPr>
            </a:lvl1pPr>
          </a:lstStyle>
          <a:p>
            <a:pPr/>
            <a:r>
              <a:t>New Career</a:t>
            </a:r>
          </a:p>
        </p:txBody>
      </p:sp>
      <p:sp>
        <p:nvSpPr>
          <p:cNvPr id="288" name="Shape 288"/>
          <p:cNvSpPr/>
          <p:nvPr/>
        </p:nvSpPr>
        <p:spPr>
          <a:xfrm>
            <a:off x="304800" y="1123516"/>
            <a:ext cx="4457957" cy="43706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latin typeface="Arial"/>
                <a:ea typeface="Arial"/>
                <a:cs typeface="Arial"/>
                <a:sym typeface="Arial"/>
              </a:defRPr>
            </a:lvl1pPr>
          </a:lstStyle>
          <a:p>
            <a:pPr/>
            <a:r>
              <a:t>Basically 1000% of you said…</a:t>
            </a:r>
          </a:p>
        </p:txBody>
      </p:sp>
      <p:pic>
        <p:nvPicPr>
          <p:cNvPr id="289" name="image2.jpeg" descr="http://images.boomsbeat.com/data/images/full/212361/when-you-get-a-new-job.jpg"/>
          <p:cNvPicPr>
            <a:picLocks noChangeAspect="1"/>
          </p:cNvPicPr>
          <p:nvPr/>
        </p:nvPicPr>
        <p:blipFill>
          <a:blip r:embed="rId2">
            <a:extLst/>
          </a:blip>
          <a:stretch>
            <a:fillRect/>
          </a:stretch>
        </p:blipFill>
        <p:spPr>
          <a:xfrm>
            <a:off x="1828800" y="2031876"/>
            <a:ext cx="5410200" cy="405765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1" name="Shape 291"/>
          <p:cNvSpPr/>
          <p:nvPr>
            <p:ph type="title"/>
          </p:nvPr>
        </p:nvSpPr>
        <p:spPr>
          <a:xfrm>
            <a:off x="304798" y="-2"/>
            <a:ext cx="5470530" cy="653858"/>
          </a:xfrm>
          <a:prstGeom prst="rect">
            <a:avLst/>
          </a:prstGeom>
        </p:spPr>
        <p:txBody>
          <a:bodyPr/>
          <a:lstStyle/>
          <a:p>
            <a:pPr/>
            <a:r>
              <a:t>Your Goals...</a:t>
            </a:r>
          </a:p>
        </p:txBody>
      </p:sp>
      <p:sp>
        <p:nvSpPr>
          <p:cNvPr id="292" name="Shape 292"/>
          <p:cNvSpPr/>
          <p:nvPr/>
        </p:nvSpPr>
        <p:spPr>
          <a:xfrm>
            <a:off x="304800" y="1440539"/>
            <a:ext cx="8686800" cy="43706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2400">
                <a:latin typeface="Arial"/>
                <a:ea typeface="Arial"/>
                <a:cs typeface="Arial"/>
                <a:sym typeface="Arial"/>
              </a:defRPr>
            </a:pPr>
            <a:r>
              <a:t>To escape a “</a:t>
            </a:r>
            <a:r>
              <a:rPr u="sng"/>
              <a:t>dead-end job</a:t>
            </a:r>
            <a:r>
              <a:t>”</a:t>
            </a:r>
          </a:p>
        </p:txBody>
      </p:sp>
      <p:sp>
        <p:nvSpPr>
          <p:cNvPr id="293" name="Shape 293"/>
          <p:cNvSpPr/>
          <p:nvPr/>
        </p:nvSpPr>
        <p:spPr>
          <a:xfrm>
            <a:off x="304800" y="2024936"/>
            <a:ext cx="8686800" cy="43706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2400">
                <a:latin typeface="Arial"/>
                <a:ea typeface="Arial"/>
                <a:cs typeface="Arial"/>
                <a:sym typeface="Arial"/>
              </a:defRPr>
            </a:pPr>
            <a:r>
              <a:t>To pursue a “</a:t>
            </a:r>
            <a:r>
              <a:rPr u="sng"/>
              <a:t>dream</a:t>
            </a:r>
            <a:r>
              <a:t>”</a:t>
            </a:r>
          </a:p>
        </p:txBody>
      </p:sp>
      <p:sp>
        <p:nvSpPr>
          <p:cNvPr id="294" name="Shape 294"/>
          <p:cNvSpPr/>
          <p:nvPr/>
        </p:nvSpPr>
        <p:spPr>
          <a:xfrm>
            <a:off x="304800" y="2609332"/>
            <a:ext cx="8686800" cy="43706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2400">
                <a:latin typeface="Arial"/>
                <a:ea typeface="Arial"/>
                <a:cs typeface="Arial"/>
                <a:sym typeface="Arial"/>
              </a:defRPr>
            </a:pPr>
            <a:r>
              <a:t>To be able to “</a:t>
            </a:r>
            <a:r>
              <a:rPr u="sng"/>
              <a:t>create</a:t>
            </a:r>
            <a:r>
              <a:t>”</a:t>
            </a:r>
          </a:p>
        </p:txBody>
      </p:sp>
      <p:sp>
        <p:nvSpPr>
          <p:cNvPr id="295" name="Shape 295"/>
          <p:cNvSpPr/>
          <p:nvPr/>
        </p:nvSpPr>
        <p:spPr>
          <a:xfrm>
            <a:off x="304800" y="3193726"/>
            <a:ext cx="8686800" cy="43706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2400">
                <a:latin typeface="Arial"/>
                <a:ea typeface="Arial"/>
                <a:cs typeface="Arial"/>
                <a:sym typeface="Arial"/>
              </a:defRPr>
            </a:pPr>
            <a:r>
              <a:t>To follow a “</a:t>
            </a:r>
            <a:r>
              <a:rPr u="sng"/>
              <a:t>fascination</a:t>
            </a:r>
            <a:r>
              <a:t>”</a:t>
            </a:r>
          </a:p>
        </p:txBody>
      </p:sp>
      <p:sp>
        <p:nvSpPr>
          <p:cNvPr id="296" name="Shape 296"/>
          <p:cNvSpPr/>
          <p:nvPr/>
        </p:nvSpPr>
        <p:spPr>
          <a:xfrm>
            <a:off x="304800" y="3778124"/>
            <a:ext cx="8686801" cy="43706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2400">
                <a:latin typeface="Arial"/>
                <a:ea typeface="Arial"/>
                <a:cs typeface="Arial"/>
                <a:sym typeface="Arial"/>
              </a:defRPr>
            </a:pPr>
            <a:r>
              <a:t>To attain “</a:t>
            </a:r>
            <a:r>
              <a:rPr u="sng"/>
              <a:t>financial stability</a:t>
            </a:r>
            <a:r>
              <a:t>”</a:t>
            </a:r>
          </a:p>
        </p:txBody>
      </p:sp>
      <p:sp>
        <p:nvSpPr>
          <p:cNvPr id="297" name="Shape 297"/>
          <p:cNvSpPr/>
          <p:nvPr/>
        </p:nvSpPr>
        <p:spPr>
          <a:xfrm>
            <a:off x="304800" y="4362520"/>
            <a:ext cx="8686801" cy="43706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2400">
                <a:latin typeface="Arial"/>
                <a:ea typeface="Arial"/>
                <a:cs typeface="Arial"/>
                <a:sym typeface="Arial"/>
              </a:defRPr>
            </a:pPr>
            <a:r>
              <a:t>To attain “</a:t>
            </a:r>
            <a:r>
              <a:rPr u="sng"/>
              <a:t>financial freedom</a:t>
            </a:r>
            <a:r>
              <a:t>”</a:t>
            </a:r>
          </a:p>
        </p:txBody>
      </p:sp>
      <p:sp>
        <p:nvSpPr>
          <p:cNvPr id="298" name="Shape 298"/>
          <p:cNvSpPr/>
          <p:nvPr/>
        </p:nvSpPr>
        <p:spPr>
          <a:xfrm>
            <a:off x="304800" y="4946915"/>
            <a:ext cx="8686800" cy="43706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2400">
                <a:latin typeface="Arial"/>
                <a:ea typeface="Arial"/>
                <a:cs typeface="Arial"/>
                <a:sym typeface="Arial"/>
              </a:defRPr>
            </a:pPr>
            <a:r>
              <a:t>To “</a:t>
            </a:r>
            <a:r>
              <a:rPr u="sng"/>
              <a:t>challenge</a:t>
            </a:r>
            <a:r>
              <a:t>” yourself</a:t>
            </a:r>
          </a:p>
        </p:txBody>
      </p:sp>
      <p:sp>
        <p:nvSpPr>
          <p:cNvPr id="299" name="Shape 299"/>
          <p:cNvSpPr/>
          <p:nvPr/>
        </p:nvSpPr>
        <p:spPr>
          <a:xfrm>
            <a:off x="332437" y="838200"/>
            <a:ext cx="5354498" cy="43706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u="sng">
                <a:latin typeface="Arial"/>
                <a:ea typeface="Arial"/>
                <a:cs typeface="Arial"/>
                <a:sym typeface="Arial"/>
              </a:defRPr>
            </a:lvl1pPr>
          </a:lstStyle>
          <a:p>
            <a:pPr/>
            <a:r>
              <a:t>And why do you want a new career?</a:t>
            </a:r>
          </a:p>
        </p:txBody>
      </p:sp>
      <p:sp>
        <p:nvSpPr>
          <p:cNvPr id="300" name="Shape 300"/>
          <p:cNvSpPr/>
          <p:nvPr/>
        </p:nvSpPr>
        <p:spPr>
          <a:xfrm>
            <a:off x="304800" y="5531308"/>
            <a:ext cx="8686800" cy="43706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2400">
                <a:latin typeface="Arial"/>
                <a:ea typeface="Arial"/>
                <a:cs typeface="Arial"/>
                <a:sym typeface="Arial"/>
              </a:defRPr>
            </a:pPr>
            <a:r>
              <a:t>To be a “</a:t>
            </a:r>
            <a:r>
              <a:rPr u="sng"/>
              <a:t>role model</a:t>
            </a:r>
            <a:r>
              <a:t>” for kids</a:t>
            </a:r>
          </a:p>
        </p:txBody>
      </p:sp>
      <p:pic>
        <p:nvPicPr>
          <p:cNvPr id="301" name="image3.jpeg" descr="http://s2.quickmeme.com/img/74/74e004eeea3edb4c231d09763dfacf85bb6bf56184b0dfc8c7aaaf5ed3e55a27.jpg"/>
          <p:cNvPicPr>
            <a:picLocks noChangeAspect="1"/>
          </p:cNvPicPr>
          <p:nvPr/>
        </p:nvPicPr>
        <p:blipFill>
          <a:blip r:embed="rId2">
            <a:extLst/>
          </a:blip>
          <a:stretch>
            <a:fillRect/>
          </a:stretch>
        </p:blipFill>
        <p:spPr>
          <a:xfrm>
            <a:off x="4686300" y="1823772"/>
            <a:ext cx="4210488" cy="315281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UCF - Theme">
      <a:majorFont>
        <a:latin typeface="Calibri"/>
        <a:ea typeface="Calibri"/>
        <a:cs typeface="Calibri"/>
      </a:majorFont>
      <a:minorFont>
        <a:latin typeface="Helvetica"/>
        <a:ea typeface="Helvetica"/>
        <a:cs typeface="Helvetica"/>
      </a:minorFont>
    </a:fontScheme>
    <a:fmtScheme name="UCF -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UCF - Theme">
      <a:majorFont>
        <a:latin typeface="Calibri"/>
        <a:ea typeface="Calibri"/>
        <a:cs typeface="Calibri"/>
      </a:majorFont>
      <a:minorFont>
        <a:latin typeface="Helvetica"/>
        <a:ea typeface="Helvetica"/>
        <a:cs typeface="Helvetica"/>
      </a:minorFont>
    </a:fontScheme>
    <a:fmtScheme name="UCF -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